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4" r:id="rId3"/>
    <p:sldId id="273" r:id="rId4"/>
    <p:sldId id="257" r:id="rId5"/>
    <p:sldId id="275" r:id="rId6"/>
    <p:sldId id="272" r:id="rId7"/>
    <p:sldId id="269" r:id="rId8"/>
    <p:sldId id="258" r:id="rId9"/>
    <p:sldId id="270" r:id="rId10"/>
    <p:sldId id="271" r:id="rId11"/>
    <p:sldId id="259" r:id="rId12"/>
    <p:sldId id="260" r:id="rId13"/>
    <p:sldId id="262" r:id="rId14"/>
    <p:sldId id="277" r:id="rId15"/>
    <p:sldId id="276" r:id="rId16"/>
    <p:sldId id="263" r:id="rId17"/>
    <p:sldId id="278" r:id="rId18"/>
    <p:sldId id="264"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4660"/>
  </p:normalViewPr>
  <p:slideViewPr>
    <p:cSldViewPr snapToGrid="0">
      <p:cViewPr varScale="1">
        <p:scale>
          <a:sx n="109" d="100"/>
          <a:sy n="109" d="100"/>
        </p:scale>
        <p:origin x="61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8AE10-52AD-4015-A867-91850EFC28D6}" type="datetimeFigureOut">
              <a:rPr lang="en-IN" smtClean="0"/>
              <a:t>21-07-2023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AE91-60A1-49A7-9019-A7B6560B7C0F}" type="slidenum">
              <a:rPr lang="en-IN" smtClean="0"/>
              <a:t>‹#›</a:t>
            </a:fld>
            <a:endParaRPr lang="en-IN"/>
          </a:p>
        </p:txBody>
      </p:sp>
    </p:spTree>
    <p:extLst>
      <p:ext uri="{BB962C8B-B14F-4D97-AF65-F5344CB8AC3E}">
        <p14:creationId xmlns:p14="http://schemas.microsoft.com/office/powerpoint/2010/main" val="342202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268AE91-60A1-49A7-9019-A7B6560B7C0F}" type="slidenum">
              <a:rPr lang="en-IN" smtClean="0"/>
              <a:t>1</a:t>
            </a:fld>
            <a:endParaRPr lang="en-IN"/>
          </a:p>
        </p:txBody>
      </p:sp>
    </p:spTree>
    <p:extLst>
      <p:ext uri="{BB962C8B-B14F-4D97-AF65-F5344CB8AC3E}">
        <p14:creationId xmlns:p14="http://schemas.microsoft.com/office/powerpoint/2010/main" val="92027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IN" dirty="0"/>
          </a:p>
        </p:txBody>
      </p:sp>
      <p:sp>
        <p:nvSpPr>
          <p:cNvPr id="4" name="Slide Number Placeholder 3"/>
          <p:cNvSpPr>
            <a:spLocks noGrp="1"/>
          </p:cNvSpPr>
          <p:nvPr>
            <p:ph type="sldNum" sz="quarter" idx="10"/>
          </p:nvPr>
        </p:nvSpPr>
        <p:spPr/>
        <p:txBody>
          <a:bodyPr/>
          <a:lstStyle/>
          <a:p>
            <a:fld id="{8268AE91-60A1-49A7-9019-A7B6560B7C0F}" type="slidenum">
              <a:rPr lang="en-IN" smtClean="0"/>
              <a:t>4</a:t>
            </a:fld>
            <a:endParaRPr lang="en-IN"/>
          </a:p>
        </p:txBody>
      </p:sp>
    </p:spTree>
    <p:extLst>
      <p:ext uri="{BB962C8B-B14F-4D97-AF65-F5344CB8AC3E}">
        <p14:creationId xmlns:p14="http://schemas.microsoft.com/office/powerpoint/2010/main" val="197890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@https://scroll.in/article/733440/one-thing-we-urgently-need-after-the-maggi-mess-a-better-understanding-of-food-labels</a:t>
            </a:r>
            <a:endParaRPr lang="en-IN" dirty="0"/>
          </a:p>
        </p:txBody>
      </p:sp>
      <p:sp>
        <p:nvSpPr>
          <p:cNvPr id="4" name="Slide Number Placeholder 3"/>
          <p:cNvSpPr>
            <a:spLocks noGrp="1"/>
          </p:cNvSpPr>
          <p:nvPr>
            <p:ph type="sldNum" sz="quarter" idx="10"/>
          </p:nvPr>
        </p:nvSpPr>
        <p:spPr/>
        <p:txBody>
          <a:bodyPr/>
          <a:lstStyle/>
          <a:p>
            <a:fld id="{8268AE91-60A1-49A7-9019-A7B6560B7C0F}" type="slidenum">
              <a:rPr lang="en-IN" smtClean="0"/>
              <a:t>8</a:t>
            </a:fld>
            <a:endParaRPr lang="en-IN"/>
          </a:p>
        </p:txBody>
      </p:sp>
    </p:spTree>
    <p:extLst>
      <p:ext uri="{BB962C8B-B14F-4D97-AF65-F5344CB8AC3E}">
        <p14:creationId xmlns:p14="http://schemas.microsoft.com/office/powerpoint/2010/main" val="2792311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C08EAEC-E827-42F0-B1B5-16ADD4D04F88}"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4134906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08EAEC-E827-42F0-B1B5-16ADD4D04F88}"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2879826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08EAEC-E827-42F0-B1B5-16ADD4D04F88}"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1073517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08EAEC-E827-42F0-B1B5-16ADD4D04F88}"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412586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C08EAEC-E827-42F0-B1B5-16ADD4D04F88}" type="datetimeFigureOut">
              <a:rPr lang="en-IN" smtClean="0"/>
              <a:t>21-07-2023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137647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C08EAEC-E827-42F0-B1B5-16ADD4D04F88}" type="datetimeFigureOut">
              <a:rPr lang="en-IN" smtClean="0"/>
              <a:t>21-07-2023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157936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C08EAEC-E827-42F0-B1B5-16ADD4D04F88}" type="datetimeFigureOut">
              <a:rPr lang="en-IN" smtClean="0"/>
              <a:t>21-07-2023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592273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C08EAEC-E827-42F0-B1B5-16ADD4D04F88}" type="datetimeFigureOut">
              <a:rPr lang="en-IN" smtClean="0"/>
              <a:t>21-07-2023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128506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08EAEC-E827-42F0-B1B5-16ADD4D04F88}" type="datetimeFigureOut">
              <a:rPr lang="en-IN" smtClean="0"/>
              <a:t>21-07-2023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2671967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C08EAEC-E827-42F0-B1B5-16ADD4D04F88}" type="datetimeFigureOut">
              <a:rPr lang="en-IN" smtClean="0"/>
              <a:t>21-07-2023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669293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C08EAEC-E827-42F0-B1B5-16ADD4D04F88}" type="datetimeFigureOut">
              <a:rPr lang="en-IN" smtClean="0"/>
              <a:t>21-07-2023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95780E-850D-4A6D-85CF-A44E2C33121A}" type="slidenum">
              <a:rPr lang="en-IN" smtClean="0"/>
              <a:t>‹#›</a:t>
            </a:fld>
            <a:endParaRPr lang="en-IN"/>
          </a:p>
        </p:txBody>
      </p:sp>
    </p:spTree>
    <p:extLst>
      <p:ext uri="{BB962C8B-B14F-4D97-AF65-F5344CB8AC3E}">
        <p14:creationId xmlns:p14="http://schemas.microsoft.com/office/powerpoint/2010/main" val="363051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08EAEC-E827-42F0-B1B5-16ADD4D04F88}" type="datetimeFigureOut">
              <a:rPr lang="en-IN" smtClean="0"/>
              <a:t>21-07-2023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5780E-850D-4A6D-85CF-A44E2C33121A}" type="slidenum">
              <a:rPr lang="en-IN" smtClean="0"/>
              <a:t>‹#›</a:t>
            </a:fld>
            <a:endParaRPr lang="en-IN"/>
          </a:p>
        </p:txBody>
      </p:sp>
    </p:spTree>
    <p:extLst>
      <p:ext uri="{BB962C8B-B14F-4D97-AF65-F5344CB8AC3E}">
        <p14:creationId xmlns:p14="http://schemas.microsoft.com/office/powerpoint/2010/main" val="1880214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596" y="-40298"/>
            <a:ext cx="12296595" cy="830997"/>
          </a:xfrm>
          <a:prstGeom prst="rect">
            <a:avLst/>
          </a:prstGeom>
          <a:noFill/>
        </p:spPr>
        <p:txBody>
          <a:bodyPr wrap="square" rtlCol="0">
            <a:spAutoFit/>
          </a:bodyPr>
          <a:lstStyle/>
          <a:p>
            <a:pPr algn="ctr"/>
            <a:r>
              <a:rPr lang="en-US" sz="4800" b="1" dirty="0" smtClean="0"/>
              <a:t>Unit 1: Basic concepts in food and nutrition</a:t>
            </a:r>
            <a:r>
              <a:rPr lang="en-US" sz="3600" b="1" dirty="0" smtClean="0">
                <a:solidFill>
                  <a:srgbClr val="00B050"/>
                </a:solidFill>
              </a:rPr>
              <a:t>                                  </a:t>
            </a:r>
            <a:endParaRPr lang="en-US" dirty="0" smtClean="0"/>
          </a:p>
        </p:txBody>
      </p:sp>
      <p:pic>
        <p:nvPicPr>
          <p:cNvPr id="5" name="Picture 4"/>
          <p:cNvPicPr>
            <a:picLocks noChangeAspect="1"/>
          </p:cNvPicPr>
          <p:nvPr/>
        </p:nvPicPr>
        <p:blipFill rotWithShape="1">
          <a:blip r:embed="rId3"/>
          <a:srcRect l="5781" r="11539" b="5582"/>
          <a:stretch/>
        </p:blipFill>
        <p:spPr>
          <a:xfrm>
            <a:off x="0" y="1120287"/>
            <a:ext cx="4756639" cy="5737713"/>
          </a:xfrm>
          <a:prstGeom prst="rect">
            <a:avLst/>
          </a:prstGeom>
        </p:spPr>
      </p:pic>
      <p:sp>
        <p:nvSpPr>
          <p:cNvPr id="6" name="Rectangle 5"/>
          <p:cNvSpPr/>
          <p:nvPr/>
        </p:nvSpPr>
        <p:spPr>
          <a:xfrm>
            <a:off x="4605704" y="1212729"/>
            <a:ext cx="6843346" cy="1938992"/>
          </a:xfrm>
          <a:prstGeom prst="rect">
            <a:avLst/>
          </a:prstGeom>
        </p:spPr>
        <p:txBody>
          <a:bodyPr wrap="square">
            <a:spAutoFit/>
          </a:bodyPr>
          <a:lstStyle/>
          <a:p>
            <a:pPr algn="ctr"/>
            <a:r>
              <a:rPr lang="en-IN" sz="4000" dirty="0" smtClean="0">
                <a:solidFill>
                  <a:srgbClr val="00B050"/>
                </a:solidFill>
              </a:rPr>
              <a:t>अन्न (food) </a:t>
            </a:r>
            <a:r>
              <a:rPr lang="hi-IN" sz="4000" dirty="0" smtClean="0">
                <a:solidFill>
                  <a:srgbClr val="00B050"/>
                </a:solidFill>
              </a:rPr>
              <a:t>हे</a:t>
            </a:r>
            <a:r>
              <a:rPr lang="en-US" sz="4000" dirty="0" smtClean="0">
                <a:solidFill>
                  <a:srgbClr val="00B050"/>
                </a:solidFill>
              </a:rPr>
              <a:t> (</a:t>
            </a:r>
            <a:r>
              <a:rPr lang="en-IN" sz="4000" dirty="0" smtClean="0">
                <a:solidFill>
                  <a:srgbClr val="00B050"/>
                </a:solidFill>
              </a:rPr>
              <a:t>is) </a:t>
            </a:r>
            <a:r>
              <a:rPr lang="hi-IN" sz="4000" dirty="0" smtClean="0">
                <a:solidFill>
                  <a:srgbClr val="00B050"/>
                </a:solidFill>
              </a:rPr>
              <a:t>पूर्ण</a:t>
            </a:r>
            <a:r>
              <a:rPr lang="en-US" sz="4000" dirty="0" smtClean="0">
                <a:solidFill>
                  <a:srgbClr val="00B050"/>
                </a:solidFill>
              </a:rPr>
              <a:t> (Complete) </a:t>
            </a:r>
            <a:r>
              <a:rPr lang="hi-IN" sz="4000" dirty="0" smtClean="0">
                <a:solidFill>
                  <a:srgbClr val="00B050"/>
                </a:solidFill>
              </a:rPr>
              <a:t>ब्रह्म</a:t>
            </a:r>
            <a:r>
              <a:rPr lang="en-US" sz="4000" dirty="0" smtClean="0">
                <a:solidFill>
                  <a:srgbClr val="00B050"/>
                </a:solidFill>
              </a:rPr>
              <a:t> ( Universe i.e. </a:t>
            </a:r>
            <a:r>
              <a:rPr lang="en-IN" sz="4000" b="1" dirty="0">
                <a:solidFill>
                  <a:srgbClr val="00B050"/>
                </a:solidFill>
              </a:rPr>
              <a:t>Creation</a:t>
            </a:r>
            <a:endParaRPr lang="en-IN" sz="4000" dirty="0">
              <a:solidFill>
                <a:srgbClr val="00B050"/>
              </a:solidFill>
            </a:endParaRPr>
          </a:p>
          <a:p>
            <a:pPr algn="ctr"/>
            <a:r>
              <a:rPr lang="en-IN" sz="4000" b="1" dirty="0" smtClean="0">
                <a:solidFill>
                  <a:srgbClr val="00B050"/>
                </a:solidFill>
              </a:rPr>
              <a:t>Growth and Expansion</a:t>
            </a:r>
            <a:endParaRPr lang="en-IN" sz="4000" dirty="0">
              <a:solidFill>
                <a:srgbClr val="00B050"/>
              </a:solidFill>
            </a:endParaRPr>
          </a:p>
        </p:txBody>
      </p:sp>
      <p:sp>
        <p:nvSpPr>
          <p:cNvPr id="7" name="Rectangle 6"/>
          <p:cNvSpPr/>
          <p:nvPr/>
        </p:nvSpPr>
        <p:spPr>
          <a:xfrm>
            <a:off x="4835770" y="3807040"/>
            <a:ext cx="6383215" cy="830997"/>
          </a:xfrm>
          <a:prstGeom prst="rect">
            <a:avLst/>
          </a:prstGeom>
        </p:spPr>
        <p:txBody>
          <a:bodyPr wrap="square">
            <a:spAutoFit/>
          </a:bodyPr>
          <a:lstStyle/>
          <a:p>
            <a:pPr algn="ctr"/>
            <a:r>
              <a:rPr lang="en-IN" sz="4800" b="1" dirty="0">
                <a:solidFill>
                  <a:srgbClr val="7030A0"/>
                </a:solidFill>
              </a:rPr>
              <a:t>“We are what we eat.”</a:t>
            </a:r>
          </a:p>
        </p:txBody>
      </p:sp>
    </p:spTree>
    <p:extLst>
      <p:ext uri="{BB962C8B-B14F-4D97-AF65-F5344CB8AC3E}">
        <p14:creationId xmlns:p14="http://schemas.microsoft.com/office/powerpoint/2010/main" val="41810294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19456"/>
            <a:ext cx="11712103" cy="6873494"/>
            <a:chOff x="-1" y="0"/>
            <a:chExt cx="11712103" cy="6873494"/>
          </a:xfrm>
        </p:grpSpPr>
        <p:pic>
          <p:nvPicPr>
            <p:cNvPr id="5" name="Picture 4"/>
            <p:cNvPicPr>
              <a:picLocks noChangeAspect="1"/>
            </p:cNvPicPr>
            <p:nvPr/>
          </p:nvPicPr>
          <p:blipFill>
            <a:blip r:embed="rId2"/>
            <a:stretch>
              <a:fillRect/>
            </a:stretch>
          </p:blipFill>
          <p:spPr>
            <a:xfrm>
              <a:off x="-1" y="0"/>
              <a:ext cx="10204315" cy="6873494"/>
            </a:xfrm>
            <a:prstGeom prst="rect">
              <a:avLst/>
            </a:prstGeom>
          </p:spPr>
        </p:pic>
        <p:pic>
          <p:nvPicPr>
            <p:cNvPr id="7" name="Picture 6"/>
            <p:cNvPicPr>
              <a:picLocks noChangeAspect="1"/>
            </p:cNvPicPr>
            <p:nvPr/>
          </p:nvPicPr>
          <p:blipFill>
            <a:blip r:embed="rId3"/>
            <a:stretch>
              <a:fillRect/>
            </a:stretch>
          </p:blipFill>
          <p:spPr>
            <a:xfrm>
              <a:off x="10642362" y="545864"/>
              <a:ext cx="1069740" cy="5090931"/>
            </a:xfrm>
            <a:prstGeom prst="rect">
              <a:avLst/>
            </a:prstGeom>
          </p:spPr>
        </p:pic>
      </p:grpSp>
    </p:spTree>
    <p:extLst>
      <p:ext uri="{BB962C8B-B14F-4D97-AF65-F5344CB8AC3E}">
        <p14:creationId xmlns:p14="http://schemas.microsoft.com/office/powerpoint/2010/main" val="3575718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8137" y="166082"/>
            <a:ext cx="4732065" cy="523220"/>
          </a:xfrm>
          <a:prstGeom prst="rect">
            <a:avLst/>
          </a:prstGeom>
          <a:noFill/>
        </p:spPr>
        <p:txBody>
          <a:bodyPr wrap="none" rtlCol="0">
            <a:spAutoFit/>
          </a:bodyPr>
          <a:lstStyle/>
          <a:p>
            <a:pPr algn="ctr"/>
            <a:r>
              <a:rPr lang="en-IN" sz="2800" b="1" dirty="0"/>
              <a:t>Physiological functions of food</a:t>
            </a:r>
          </a:p>
        </p:txBody>
      </p:sp>
      <p:sp>
        <p:nvSpPr>
          <p:cNvPr id="3" name="Rectangle 2"/>
          <p:cNvSpPr/>
          <p:nvPr/>
        </p:nvSpPr>
        <p:spPr>
          <a:xfrm>
            <a:off x="0" y="1081249"/>
            <a:ext cx="12192000" cy="2308324"/>
          </a:xfrm>
          <a:prstGeom prst="rect">
            <a:avLst/>
          </a:prstGeom>
        </p:spPr>
        <p:txBody>
          <a:bodyPr wrap="square">
            <a:spAutoFit/>
          </a:bodyPr>
          <a:lstStyle/>
          <a:p>
            <a:pPr marL="457200" indent="-457200" algn="just">
              <a:lnSpc>
                <a:spcPct val="150000"/>
              </a:lnSpc>
              <a:buFont typeface="+mj-lt"/>
              <a:buAutoNum type="arabicPeriod"/>
            </a:pPr>
            <a:r>
              <a:rPr lang="en-IN" sz="2400" b="1" dirty="0" smtClean="0">
                <a:solidFill>
                  <a:srgbClr val="000000"/>
                </a:solidFill>
                <a:latin typeface="Georgia" panose="02040502050405020303" pitchFamily="18" charset="0"/>
                <a:ea typeface="Times New Roman" panose="02020603050405020304" pitchFamily="18" charset="0"/>
                <a:cs typeface="Arial" panose="020B0604020202020204" pitchFamily="34" charset="0"/>
              </a:rPr>
              <a:t>Energy provision</a:t>
            </a:r>
            <a:r>
              <a:rPr lang="en-IN" sz="2400" dirty="0" smtClean="0">
                <a:solidFill>
                  <a:srgbClr val="000000"/>
                </a:solidFill>
                <a:latin typeface="Georgia" panose="02040502050405020303" pitchFamily="18" charset="0"/>
                <a:ea typeface="Times New Roman" panose="02020603050405020304" pitchFamily="18" charset="0"/>
                <a:cs typeface="Arial" panose="020B0604020202020204" pitchFamily="34" charset="0"/>
              </a:rPr>
              <a:t>:  The </a:t>
            </a:r>
            <a:r>
              <a:rPr lang="en-IN" sz="2400" dirty="0">
                <a:solidFill>
                  <a:srgbClr val="000000"/>
                </a:solidFill>
                <a:latin typeface="Georgia" panose="02040502050405020303" pitchFamily="18" charset="0"/>
                <a:ea typeface="Times New Roman" panose="02020603050405020304" pitchFamily="18" charset="0"/>
                <a:cs typeface="Arial" panose="020B0604020202020204" pitchFamily="34" charset="0"/>
              </a:rPr>
              <a:t>body needs energy to sustain the involuntary processes essential for continuance of life, to carry out professional, household and recreational activities, to convert food ingested into usable </a:t>
            </a:r>
            <a:r>
              <a:rPr lang="en-IN" sz="2400" dirty="0" smtClean="0">
                <a:solidFill>
                  <a:srgbClr val="000000"/>
                </a:solidFill>
                <a:latin typeface="Georgia" panose="02040502050405020303" pitchFamily="18" charset="0"/>
                <a:ea typeface="Times New Roman" panose="02020603050405020304" pitchFamily="18" charset="0"/>
                <a:cs typeface="Arial" panose="020B0604020202020204" pitchFamily="34" charset="0"/>
              </a:rPr>
              <a:t>compounds </a:t>
            </a:r>
            <a:r>
              <a:rPr lang="en-IN" sz="2400" dirty="0">
                <a:solidFill>
                  <a:srgbClr val="000000"/>
                </a:solidFill>
                <a:latin typeface="Georgia" panose="02040502050405020303" pitchFamily="18" charset="0"/>
                <a:ea typeface="Times New Roman" panose="02020603050405020304" pitchFamily="18" charset="0"/>
                <a:cs typeface="Arial" panose="020B0604020202020204" pitchFamily="34" charset="0"/>
              </a:rPr>
              <a:t>in the body, to grow and to keep warm. </a:t>
            </a:r>
            <a:r>
              <a:rPr lang="en-IN" sz="2400" dirty="0" smtClean="0">
                <a:solidFill>
                  <a:srgbClr val="000000"/>
                </a:solidFill>
                <a:latin typeface="Georgia" panose="02040502050405020303" pitchFamily="18" charset="0"/>
                <a:ea typeface="Times New Roman" panose="02020603050405020304" pitchFamily="18" charset="0"/>
                <a:cs typeface="Arial" panose="020B0604020202020204" pitchFamily="34" charset="0"/>
              </a:rPr>
              <a:t>This </a:t>
            </a:r>
            <a:r>
              <a:rPr lang="en-IN" sz="2400" dirty="0">
                <a:solidFill>
                  <a:srgbClr val="000000"/>
                </a:solidFill>
                <a:latin typeface="Georgia" panose="02040502050405020303" pitchFamily="18" charset="0"/>
                <a:ea typeface="Times New Roman" panose="02020603050405020304" pitchFamily="18" charset="0"/>
                <a:cs typeface="Arial" panose="020B0604020202020204" pitchFamily="34" charset="0"/>
              </a:rPr>
              <a:t>energy needed is supplied by the oxidation of the foods consumed</a:t>
            </a:r>
            <a:endParaRPr lang="en-IN" sz="2400" dirty="0"/>
          </a:p>
        </p:txBody>
      </p:sp>
      <p:sp>
        <p:nvSpPr>
          <p:cNvPr id="4" name="Rectangle 3"/>
          <p:cNvSpPr/>
          <p:nvPr/>
        </p:nvSpPr>
        <p:spPr>
          <a:xfrm>
            <a:off x="71336" y="3650248"/>
            <a:ext cx="12120664" cy="2308324"/>
          </a:xfrm>
          <a:prstGeom prst="rect">
            <a:avLst/>
          </a:prstGeom>
        </p:spPr>
        <p:txBody>
          <a:bodyPr wrap="square">
            <a:spAutoFit/>
          </a:bodyPr>
          <a:lstStyle/>
          <a:p>
            <a:pPr algn="just">
              <a:lnSpc>
                <a:spcPct val="150000"/>
              </a:lnSpc>
            </a:pPr>
            <a:r>
              <a:rPr lang="en-IN" sz="2400" dirty="0" smtClean="0">
                <a:solidFill>
                  <a:srgbClr val="000000"/>
                </a:solidFill>
                <a:latin typeface="Georgia" panose="02040502050405020303" pitchFamily="18" charset="0"/>
                <a:ea typeface="Times New Roman" panose="02020603050405020304" pitchFamily="18" charset="0"/>
                <a:cs typeface="Arial" panose="020B0604020202020204" pitchFamily="34" charset="0"/>
              </a:rPr>
              <a:t>2. </a:t>
            </a:r>
            <a:r>
              <a:rPr lang="en-IN" sz="2400" b="1" dirty="0" smtClean="0">
                <a:solidFill>
                  <a:srgbClr val="000000"/>
                </a:solidFill>
                <a:latin typeface="Georgia" panose="02040502050405020303" pitchFamily="18" charset="0"/>
                <a:ea typeface="Times New Roman" panose="02020603050405020304" pitchFamily="18" charset="0"/>
                <a:cs typeface="Arial" panose="020B0604020202020204" pitchFamily="34" charset="0"/>
              </a:rPr>
              <a:t>Building </a:t>
            </a:r>
            <a:r>
              <a:rPr lang="en-IN" sz="2400" b="1" dirty="0">
                <a:solidFill>
                  <a:srgbClr val="000000"/>
                </a:solidFill>
                <a:latin typeface="Georgia" panose="02040502050405020303" pitchFamily="18" charset="0"/>
                <a:ea typeface="Times New Roman" panose="02020603050405020304" pitchFamily="18" charset="0"/>
                <a:cs typeface="Arial" panose="020B0604020202020204" pitchFamily="34" charset="0"/>
              </a:rPr>
              <a:t>the </a:t>
            </a:r>
            <a:r>
              <a:rPr lang="en-IN" sz="2400" b="1" dirty="0" smtClean="0">
                <a:solidFill>
                  <a:srgbClr val="000000"/>
                </a:solidFill>
                <a:latin typeface="Georgia" panose="02040502050405020303" pitchFamily="18" charset="0"/>
                <a:ea typeface="Times New Roman" panose="02020603050405020304" pitchFamily="18" charset="0"/>
                <a:cs typeface="Arial" panose="020B0604020202020204" pitchFamily="34" charset="0"/>
              </a:rPr>
              <a:t>body</a:t>
            </a:r>
            <a:r>
              <a:rPr lang="en-IN" sz="2400" b="1" dirty="0">
                <a:solidFill>
                  <a:srgbClr val="000000"/>
                </a:solidFill>
                <a:latin typeface="Georgia" panose="02040502050405020303" pitchFamily="18" charset="0"/>
                <a:ea typeface="Times New Roman" panose="02020603050405020304" pitchFamily="18" charset="0"/>
                <a:cs typeface="Arial" panose="020B0604020202020204" pitchFamily="34" charset="0"/>
              </a:rPr>
              <a:t>:</a:t>
            </a:r>
            <a:r>
              <a:rPr lang="en-IN" sz="2400" dirty="0" smtClean="0">
                <a:solidFill>
                  <a:srgbClr val="000000"/>
                </a:solidFill>
                <a:latin typeface="Georgia" panose="02040502050405020303" pitchFamily="18" charset="0"/>
                <a:ea typeface="Times New Roman" panose="02020603050405020304" pitchFamily="18" charset="0"/>
                <a:cs typeface="Arial" panose="020B0604020202020204" pitchFamily="34" charset="0"/>
              </a:rPr>
              <a:t> </a:t>
            </a:r>
            <a:r>
              <a:rPr lang="en-IN" sz="2400" dirty="0">
                <a:solidFill>
                  <a:srgbClr val="000000"/>
                </a:solidFill>
                <a:latin typeface="Georgia" panose="02040502050405020303" pitchFamily="18" charset="0"/>
                <a:ea typeface="Times New Roman" panose="02020603050405020304" pitchFamily="18" charset="0"/>
                <a:cs typeface="Arial" panose="020B0604020202020204" pitchFamily="34" charset="0"/>
              </a:rPr>
              <a:t>A </a:t>
            </a:r>
            <a:r>
              <a:rPr lang="en-IN" sz="2400" dirty="0" smtClean="0">
                <a:solidFill>
                  <a:srgbClr val="000000"/>
                </a:solidFill>
                <a:latin typeface="Georgia" panose="02040502050405020303" pitchFamily="18" charset="0"/>
                <a:ea typeface="Times New Roman" panose="02020603050405020304" pitchFamily="18" charset="0"/>
                <a:cs typeface="Arial" panose="020B0604020202020204" pitchFamily="34" charset="0"/>
              </a:rPr>
              <a:t>new-born </a:t>
            </a:r>
            <a:r>
              <a:rPr lang="en-IN" sz="2400" dirty="0">
                <a:solidFill>
                  <a:srgbClr val="000000"/>
                </a:solidFill>
                <a:latin typeface="Georgia" panose="02040502050405020303" pitchFamily="18" charset="0"/>
                <a:ea typeface="Times New Roman" panose="02020603050405020304" pitchFamily="18" charset="0"/>
                <a:cs typeface="Arial" panose="020B0604020202020204" pitchFamily="34" charset="0"/>
              </a:rPr>
              <a:t>baby weighing 2.7-3.2 kg can grow to its potential adult size of 55-60 kg if the right kind and amounts of food are eaten from birth to adulthood. The food eaten each day helps to maintain the structure of the adult body and to replace worn out cells of the body.</a:t>
            </a:r>
            <a:endParaRPr lang="en-IN" sz="2400" dirty="0"/>
          </a:p>
        </p:txBody>
      </p:sp>
    </p:spTree>
    <p:extLst>
      <p:ext uri="{BB962C8B-B14F-4D97-AF65-F5344CB8AC3E}">
        <p14:creationId xmlns:p14="http://schemas.microsoft.com/office/powerpoint/2010/main" val="948836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3860"/>
            <a:ext cx="12192000" cy="7155805"/>
          </a:xfrm>
          <a:prstGeom prst="rect">
            <a:avLst/>
          </a:prstGeom>
        </p:spPr>
        <p:txBody>
          <a:bodyPr wrap="square">
            <a:spAutoFit/>
          </a:bodyPr>
          <a:lstStyle/>
          <a:p>
            <a:pPr marL="304800" marR="533400" algn="just">
              <a:lnSpc>
                <a:spcPct val="150000"/>
              </a:lnSpc>
            </a:pPr>
            <a:r>
              <a:rPr lang="en-IN" sz="2800" dirty="0" smtClean="0">
                <a:solidFill>
                  <a:srgbClr val="000000"/>
                </a:solidFill>
                <a:latin typeface="+mj-lt"/>
                <a:ea typeface="Times New Roman" panose="02020603050405020304" pitchFamily="18" charset="0"/>
                <a:cs typeface="Arial" panose="020B0604020202020204" pitchFamily="34" charset="0"/>
              </a:rPr>
              <a:t>3. </a:t>
            </a:r>
            <a:r>
              <a:rPr lang="en-IN" sz="2800" b="1" dirty="0" smtClean="0">
                <a:solidFill>
                  <a:srgbClr val="000000"/>
                </a:solidFill>
                <a:latin typeface="+mj-lt"/>
                <a:ea typeface="Times New Roman" panose="02020603050405020304" pitchFamily="18" charset="0"/>
                <a:cs typeface="Arial" panose="020B0604020202020204" pitchFamily="34" charset="0"/>
              </a:rPr>
              <a:t>Regulation of bodily activities/Functions</a:t>
            </a:r>
            <a:r>
              <a:rPr lang="en-IN" sz="2800" dirty="0" smtClean="0">
                <a:solidFill>
                  <a:srgbClr val="000000"/>
                </a:solidFill>
                <a:latin typeface="+mj-lt"/>
                <a:ea typeface="Times New Roman" panose="02020603050405020304" pitchFamily="18" charset="0"/>
                <a:cs typeface="Arial" panose="020B0604020202020204" pitchFamily="34" charset="0"/>
              </a:rPr>
              <a:t>:</a:t>
            </a:r>
          </a:p>
          <a:p>
            <a:pPr marL="304800" marR="533400" algn="just">
              <a:lnSpc>
                <a:spcPct val="150000"/>
              </a:lnSpc>
            </a:pPr>
            <a:r>
              <a:rPr lang="en-IN" sz="2800" dirty="0" smtClean="0">
                <a:solidFill>
                  <a:srgbClr val="000000"/>
                </a:solidFill>
                <a:latin typeface="+mj-lt"/>
                <a:ea typeface="Times New Roman" panose="02020603050405020304" pitchFamily="18" charset="0"/>
                <a:cs typeface="Arial" panose="020B0604020202020204" pitchFamily="34" charset="0"/>
              </a:rPr>
              <a:t> </a:t>
            </a:r>
            <a:r>
              <a:rPr lang="en-IN" sz="2800" dirty="0">
                <a:solidFill>
                  <a:srgbClr val="000000"/>
                </a:solidFill>
                <a:latin typeface="+mj-lt"/>
                <a:ea typeface="Times New Roman" panose="02020603050405020304" pitchFamily="18" charset="0"/>
                <a:cs typeface="Arial" panose="020B0604020202020204" pitchFamily="34" charset="0"/>
              </a:rPr>
              <a:t>It includes regulation of varied activities such as:</a:t>
            </a:r>
            <a:endParaRPr lang="en-IN" sz="2800" dirty="0">
              <a:latin typeface="+mj-lt"/>
              <a:ea typeface="Calibri" panose="020F0502020204030204" pitchFamily="34" charset="0"/>
              <a:cs typeface="Times New Roman" panose="02020603050405020304" pitchFamily="18" charset="0"/>
            </a:endParaRPr>
          </a:p>
          <a:p>
            <a:pPr marL="742950" marR="685800" lvl="1" indent="-285750" algn="just">
              <a:lnSpc>
                <a:spcPct val="150000"/>
              </a:lnSpc>
              <a:buSzPts val="1000"/>
              <a:buFont typeface="Symbol" panose="05050102010706020507" pitchFamily="18" charset="2"/>
              <a:buChar char=""/>
              <a:tabLst>
                <a:tab pos="914400" algn="l"/>
              </a:tabLst>
            </a:pPr>
            <a:r>
              <a:rPr lang="en-IN" sz="2800" dirty="0">
                <a:solidFill>
                  <a:srgbClr val="000000"/>
                </a:solidFill>
                <a:latin typeface="+mj-lt"/>
                <a:ea typeface="Times New Roman" panose="02020603050405020304" pitchFamily="18" charset="0"/>
                <a:cs typeface="Arial" panose="020B0604020202020204" pitchFamily="34" charset="0"/>
              </a:rPr>
              <a:t>Heart beat</a:t>
            </a:r>
            <a:endParaRPr lang="en-IN" sz="2800" dirty="0">
              <a:latin typeface="+mj-lt"/>
              <a:ea typeface="Calibri" panose="020F0502020204030204" pitchFamily="34" charset="0"/>
              <a:cs typeface="Times New Roman" panose="02020603050405020304" pitchFamily="18" charset="0"/>
            </a:endParaRPr>
          </a:p>
          <a:p>
            <a:pPr marL="742950" marR="685800" lvl="1" indent="-285750" algn="just">
              <a:lnSpc>
                <a:spcPct val="150000"/>
              </a:lnSpc>
              <a:buSzPts val="1000"/>
              <a:buFont typeface="Symbol" panose="05050102010706020507" pitchFamily="18" charset="2"/>
              <a:buChar char=""/>
              <a:tabLst>
                <a:tab pos="914400" algn="l"/>
              </a:tabLst>
            </a:pPr>
            <a:r>
              <a:rPr lang="en-IN" sz="2800" dirty="0">
                <a:solidFill>
                  <a:srgbClr val="000000"/>
                </a:solidFill>
                <a:latin typeface="+mj-lt"/>
                <a:ea typeface="Times New Roman" panose="02020603050405020304" pitchFamily="18" charset="0"/>
                <a:cs typeface="Arial" panose="020B0604020202020204" pitchFamily="34" charset="0"/>
              </a:rPr>
              <a:t>Maintenance of the body temperature.</a:t>
            </a:r>
            <a:endParaRPr lang="en-IN" sz="2800" dirty="0">
              <a:latin typeface="+mj-lt"/>
              <a:ea typeface="Calibri" panose="020F0502020204030204" pitchFamily="34" charset="0"/>
              <a:cs typeface="Times New Roman" panose="02020603050405020304" pitchFamily="18" charset="0"/>
            </a:endParaRPr>
          </a:p>
          <a:p>
            <a:pPr marL="742950" marR="685800" lvl="1" indent="-285750" algn="just">
              <a:lnSpc>
                <a:spcPct val="150000"/>
              </a:lnSpc>
              <a:buSzPts val="1000"/>
              <a:buFont typeface="Symbol" panose="05050102010706020507" pitchFamily="18" charset="2"/>
              <a:buChar char=""/>
              <a:tabLst>
                <a:tab pos="914400" algn="l"/>
              </a:tabLst>
            </a:pPr>
            <a:r>
              <a:rPr lang="en-IN" sz="2800" dirty="0">
                <a:solidFill>
                  <a:srgbClr val="000000"/>
                </a:solidFill>
                <a:latin typeface="+mj-lt"/>
                <a:ea typeface="Times New Roman" panose="02020603050405020304" pitchFamily="18" charset="0"/>
                <a:cs typeface="Arial" panose="020B0604020202020204" pitchFamily="34" charset="0"/>
              </a:rPr>
              <a:t>Control of water balance</a:t>
            </a:r>
            <a:endParaRPr lang="en-IN" sz="2800" dirty="0">
              <a:latin typeface="+mj-lt"/>
              <a:ea typeface="Calibri" panose="020F0502020204030204" pitchFamily="34" charset="0"/>
              <a:cs typeface="Times New Roman" panose="02020603050405020304" pitchFamily="18" charset="0"/>
            </a:endParaRPr>
          </a:p>
          <a:p>
            <a:pPr marL="742950" marR="685800" lvl="1" indent="-285750" algn="just">
              <a:lnSpc>
                <a:spcPct val="150000"/>
              </a:lnSpc>
              <a:buSzPts val="1000"/>
              <a:buFont typeface="Symbol" panose="05050102010706020507" pitchFamily="18" charset="2"/>
              <a:buChar char=""/>
              <a:tabLst>
                <a:tab pos="914400" algn="l"/>
              </a:tabLst>
            </a:pPr>
            <a:r>
              <a:rPr lang="en-IN" sz="2800" dirty="0">
                <a:solidFill>
                  <a:srgbClr val="000000"/>
                </a:solidFill>
                <a:latin typeface="+mj-lt"/>
                <a:ea typeface="Times New Roman" panose="02020603050405020304" pitchFamily="18" charset="0"/>
                <a:cs typeface="Arial" panose="020B0604020202020204" pitchFamily="34" charset="0"/>
              </a:rPr>
              <a:t>Clotting of </a:t>
            </a:r>
            <a:r>
              <a:rPr lang="en-IN" sz="2800" dirty="0" smtClean="0">
                <a:solidFill>
                  <a:srgbClr val="000000"/>
                </a:solidFill>
                <a:latin typeface="+mj-lt"/>
                <a:ea typeface="Times New Roman" panose="02020603050405020304" pitchFamily="18" charset="0"/>
                <a:cs typeface="Arial" panose="020B0604020202020204" pitchFamily="34" charset="0"/>
              </a:rPr>
              <a:t>blood</a:t>
            </a:r>
          </a:p>
          <a:p>
            <a:pPr marL="742950" marR="685800" lvl="1" indent="-285750" algn="just">
              <a:lnSpc>
                <a:spcPct val="150000"/>
              </a:lnSpc>
              <a:buSzPts val="1000"/>
              <a:buFont typeface="Symbol" panose="05050102010706020507" pitchFamily="18" charset="2"/>
              <a:buChar char=""/>
              <a:tabLst>
                <a:tab pos="914400" algn="l"/>
              </a:tabLst>
            </a:pPr>
            <a:r>
              <a:rPr lang="en-IN" sz="2800" dirty="0">
                <a:solidFill>
                  <a:srgbClr val="000000"/>
                </a:solidFill>
                <a:latin typeface="+mj-lt"/>
                <a:ea typeface="Times New Roman" panose="02020603050405020304" pitchFamily="18" charset="0"/>
                <a:cs typeface="Arial" panose="020B0604020202020204" pitchFamily="34" charset="0"/>
              </a:rPr>
              <a:t>Removal of waste products from the </a:t>
            </a:r>
            <a:r>
              <a:rPr lang="en-IN" sz="2800" dirty="0" smtClean="0">
                <a:solidFill>
                  <a:srgbClr val="000000"/>
                </a:solidFill>
                <a:latin typeface="+mj-lt"/>
                <a:ea typeface="Times New Roman" panose="02020603050405020304" pitchFamily="18" charset="0"/>
                <a:cs typeface="Arial" panose="020B0604020202020204" pitchFamily="34" charset="0"/>
              </a:rPr>
              <a:t>body</a:t>
            </a:r>
          </a:p>
          <a:p>
            <a:pPr marR="685800" lvl="1" algn="just">
              <a:lnSpc>
                <a:spcPct val="150000"/>
              </a:lnSpc>
              <a:buSzPts val="1000"/>
              <a:tabLst>
                <a:tab pos="914400" algn="l"/>
              </a:tabLst>
            </a:pPr>
            <a:r>
              <a:rPr lang="en-IN" sz="3200" dirty="0">
                <a:solidFill>
                  <a:srgbClr val="000000"/>
                </a:solidFill>
                <a:latin typeface="Corbel Light" panose="020B0303020204020204" pitchFamily="34" charset="0"/>
                <a:ea typeface="Times New Roman" panose="02020603050405020304" pitchFamily="18" charset="0"/>
                <a:cs typeface="Arial" panose="020B0604020202020204" pitchFamily="34" charset="0"/>
              </a:rPr>
              <a:t>4.</a:t>
            </a:r>
            <a:r>
              <a:rPr lang="en-IN" sz="3200" dirty="0">
                <a:solidFill>
                  <a:srgbClr val="000000"/>
                </a:solidFill>
                <a:latin typeface="Georgia" panose="02040502050405020303" pitchFamily="18" charset="0"/>
                <a:ea typeface="Times New Roman" panose="02020603050405020304" pitchFamily="18" charset="0"/>
                <a:cs typeface="Arial" panose="020B0604020202020204" pitchFamily="34" charset="0"/>
              </a:rPr>
              <a:t> </a:t>
            </a:r>
            <a:r>
              <a:rPr lang="en-IN" sz="2800" b="1" dirty="0">
                <a:solidFill>
                  <a:srgbClr val="000000"/>
                </a:solidFill>
                <a:latin typeface="+mj-lt"/>
                <a:ea typeface="Times New Roman" panose="02020603050405020304" pitchFamily="18" charset="0"/>
                <a:cs typeface="Arial" panose="020B0604020202020204" pitchFamily="34" charset="0"/>
              </a:rPr>
              <a:t>Immunity building</a:t>
            </a:r>
            <a:r>
              <a:rPr lang="en-IN" sz="2800" dirty="0">
                <a:solidFill>
                  <a:srgbClr val="000000"/>
                </a:solidFill>
                <a:latin typeface="+mj-lt"/>
                <a:ea typeface="Times New Roman" panose="02020603050405020304" pitchFamily="18" charset="0"/>
                <a:cs typeface="Arial" panose="020B0604020202020204" pitchFamily="34" charset="0"/>
              </a:rPr>
              <a:t>: The fourth function of food is to improve our body’s resistance to disease or build up the immunity</a:t>
            </a:r>
          </a:p>
          <a:p>
            <a:pPr marR="685800" lvl="1" algn="just">
              <a:lnSpc>
                <a:spcPct val="150000"/>
              </a:lnSpc>
              <a:buSzPts val="1000"/>
              <a:tabLst>
                <a:tab pos="914400" algn="l"/>
              </a:tabLst>
            </a:pPr>
            <a:endParaRPr lang="en-IN" sz="3200" dirty="0"/>
          </a:p>
          <a:p>
            <a:pPr marL="742950" marR="685800" lvl="1" indent="-285750" algn="just">
              <a:lnSpc>
                <a:spcPct val="150000"/>
              </a:lnSpc>
              <a:buSzPts val="1000"/>
              <a:buFont typeface="Symbol" panose="05050102010706020507" pitchFamily="18" charset="2"/>
              <a:buChar char=""/>
              <a:tabLst>
                <a:tab pos="914400" algn="l"/>
              </a:tabLst>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7201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82733" y="275357"/>
            <a:ext cx="5438778" cy="523220"/>
          </a:xfrm>
          <a:prstGeom prst="rect">
            <a:avLst/>
          </a:prstGeom>
        </p:spPr>
        <p:txBody>
          <a:bodyPr wrap="square">
            <a:spAutoFit/>
          </a:bodyPr>
          <a:lstStyle/>
          <a:p>
            <a:r>
              <a:rPr lang="en-IN" sz="2800" b="1" dirty="0">
                <a:latin typeface="Times New Roman" panose="02020603050405020304" pitchFamily="18" charset="0"/>
                <a:ea typeface="Times New Roman" panose="02020603050405020304" pitchFamily="18" charset="0"/>
              </a:rPr>
              <a:t>Psychological Function of Food</a:t>
            </a:r>
            <a:endParaRPr lang="en-IN" sz="2800" dirty="0"/>
          </a:p>
        </p:txBody>
      </p:sp>
      <p:sp>
        <p:nvSpPr>
          <p:cNvPr id="6" name="Rectangle 5"/>
          <p:cNvSpPr/>
          <p:nvPr/>
        </p:nvSpPr>
        <p:spPr>
          <a:xfrm>
            <a:off x="124179" y="893213"/>
            <a:ext cx="12067822" cy="8125301"/>
          </a:xfrm>
          <a:prstGeom prst="rect">
            <a:avLst/>
          </a:prstGeom>
        </p:spPr>
        <p:txBody>
          <a:bodyPr wrap="square">
            <a:spAutoFit/>
          </a:bodyPr>
          <a:lstStyle/>
          <a:p>
            <a:r>
              <a:rPr lang="en-IN" sz="2400" b="1" dirty="0">
                <a:solidFill>
                  <a:srgbClr val="00B050"/>
                </a:solidFill>
                <a:latin typeface="Times New Roman" panose="02020603050405020304" pitchFamily="18" charset="0"/>
                <a:ea typeface="Times New Roman" panose="02020603050405020304" pitchFamily="18" charset="0"/>
              </a:rPr>
              <a:t>In addition to satisfying physical and social needs, food must satisfy certain emotional </a:t>
            </a:r>
            <a:r>
              <a:rPr lang="en-IN" sz="2400" b="1" dirty="0" smtClean="0">
                <a:solidFill>
                  <a:srgbClr val="00B050"/>
                </a:solidFill>
                <a:latin typeface="Times New Roman" panose="02020603050405020304" pitchFamily="18" charset="0"/>
                <a:ea typeface="Times New Roman" panose="02020603050405020304" pitchFamily="18" charset="0"/>
              </a:rPr>
              <a:t>needs. </a:t>
            </a:r>
            <a:r>
              <a:rPr lang="en-US" sz="2400" b="1" dirty="0">
                <a:solidFill>
                  <a:srgbClr val="00B050"/>
                </a:solidFill>
                <a:latin typeface="Times New Roman" panose="02020603050405020304" pitchFamily="18" charset="0"/>
                <a:ea typeface="Times New Roman" panose="02020603050405020304" pitchFamily="18" charset="0"/>
              </a:rPr>
              <a:t>You must have experienced that the food that you like gives you added pleasure</a:t>
            </a:r>
            <a:r>
              <a:rPr lang="en-US" sz="2400" b="1" dirty="0" smtClean="0">
                <a:solidFill>
                  <a:srgbClr val="00B050"/>
                </a:solidFill>
                <a:latin typeface="Times New Roman" panose="02020603050405020304" pitchFamily="18" charset="0"/>
                <a:ea typeface="Times New Roman" panose="02020603050405020304" pitchFamily="18" charset="0"/>
              </a:rPr>
              <a:t>.</a:t>
            </a:r>
            <a:endParaRPr lang="en-IN" sz="2400" b="1" dirty="0">
              <a:solidFill>
                <a:srgbClr val="00B050"/>
              </a:solidFill>
              <a:latin typeface="Times New Roman" panose="02020603050405020304" pitchFamily="18" charset="0"/>
              <a:ea typeface="Times New Roman" panose="02020603050405020304" pitchFamily="18" charset="0"/>
            </a:endParaRPr>
          </a:p>
          <a:p>
            <a:endParaRPr lang="en-US" sz="2400" b="1" dirty="0">
              <a:solidFill>
                <a:srgbClr val="00B050"/>
              </a:solidFill>
              <a:latin typeface="Times New Roman" panose="02020603050405020304" pitchFamily="18" charset="0"/>
              <a:ea typeface="Times New Roman" panose="02020603050405020304" pitchFamily="18" charset="0"/>
            </a:endParaRPr>
          </a:p>
          <a:p>
            <a:pPr marL="457200" indent="-457200" algn="just">
              <a:lnSpc>
                <a:spcPct val="150000"/>
              </a:lnSpc>
              <a:buAutoNum type="arabicPeriod"/>
            </a:pPr>
            <a:r>
              <a:rPr lang="en-IN" sz="2800" dirty="0" smtClean="0"/>
              <a:t>Food is an expression of emotions</a:t>
            </a:r>
            <a:endParaRPr lang="en-US" sz="2800" dirty="0" smtClean="0"/>
          </a:p>
          <a:p>
            <a:pPr marL="285750" indent="-285750" algn="just">
              <a:lnSpc>
                <a:spcPct val="150000"/>
              </a:lnSpc>
              <a:buFont typeface="Arial" panose="020B0604020202020204" pitchFamily="34" charset="0"/>
              <a:buChar char="•"/>
            </a:pPr>
            <a:r>
              <a:rPr lang="en-US" sz="2800" dirty="0"/>
              <a:t>Emotions are expressed through food. A happy person eats more while an unhappy one eats less. Some people eat more to relieve their stress while some eat less.</a:t>
            </a:r>
          </a:p>
          <a:p>
            <a:pPr marL="342900" indent="-342900" algn="just">
              <a:lnSpc>
                <a:spcPct val="150000"/>
              </a:lnSpc>
              <a:buFont typeface="Arial" panose="020B0604020202020204" pitchFamily="34" charset="0"/>
              <a:buChar char="•"/>
            </a:pPr>
            <a:endParaRPr lang="en-IN" sz="2800" dirty="0" smtClean="0"/>
          </a:p>
          <a:p>
            <a:endParaRPr lang="en-IN"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IN" sz="2400" dirty="0"/>
          </a:p>
        </p:txBody>
      </p:sp>
      <p:pic>
        <p:nvPicPr>
          <p:cNvPr id="3" name="Picture 2"/>
          <p:cNvPicPr>
            <a:picLocks noChangeAspect="1"/>
          </p:cNvPicPr>
          <p:nvPr/>
        </p:nvPicPr>
        <p:blipFill>
          <a:blip r:embed="rId2"/>
          <a:stretch>
            <a:fillRect/>
          </a:stretch>
        </p:blipFill>
        <p:spPr>
          <a:xfrm>
            <a:off x="1812180" y="4448884"/>
            <a:ext cx="2143125" cy="2143125"/>
          </a:xfrm>
          <a:prstGeom prst="rect">
            <a:avLst/>
          </a:prstGeom>
        </p:spPr>
      </p:pic>
      <p:pic>
        <p:nvPicPr>
          <p:cNvPr id="4" name="Picture 3"/>
          <p:cNvPicPr>
            <a:picLocks noChangeAspect="1"/>
          </p:cNvPicPr>
          <p:nvPr/>
        </p:nvPicPr>
        <p:blipFill>
          <a:blip r:embed="rId3"/>
          <a:stretch>
            <a:fillRect/>
          </a:stretch>
        </p:blipFill>
        <p:spPr>
          <a:xfrm>
            <a:off x="4179447" y="4297433"/>
            <a:ext cx="2143125" cy="2143125"/>
          </a:xfrm>
          <a:prstGeom prst="rect">
            <a:avLst/>
          </a:prstGeom>
        </p:spPr>
      </p:pic>
      <p:pic>
        <p:nvPicPr>
          <p:cNvPr id="4100" name="Picture 4" descr="Why does stress sometimes cause people to eat more? - Quo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101" y="3970887"/>
            <a:ext cx="4965557" cy="279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119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42098" y="3560628"/>
            <a:ext cx="3705543" cy="3242350"/>
          </a:xfrm>
          <a:prstGeom prst="rect">
            <a:avLst/>
          </a:prstGeom>
        </p:spPr>
      </p:pic>
      <p:sp>
        <p:nvSpPr>
          <p:cNvPr id="5" name="Rectangle 4"/>
          <p:cNvSpPr/>
          <p:nvPr/>
        </p:nvSpPr>
        <p:spPr>
          <a:xfrm>
            <a:off x="0" y="0"/>
            <a:ext cx="7953983" cy="4401205"/>
          </a:xfrm>
          <a:prstGeom prst="rect">
            <a:avLst/>
          </a:prstGeom>
        </p:spPr>
        <p:txBody>
          <a:bodyPr wrap="square">
            <a:spAutoFit/>
          </a:bodyPr>
          <a:lstStyle/>
          <a:p>
            <a:pPr algn="just"/>
            <a:r>
              <a:rPr lang="en-US" sz="4000" dirty="0" smtClean="0"/>
              <a:t>2. Food as a form </a:t>
            </a:r>
            <a:r>
              <a:rPr lang="en-US" sz="4000" dirty="0"/>
              <a:t>of security:</a:t>
            </a:r>
            <a:endParaRPr lang="en-US" sz="4000" dirty="0" smtClean="0"/>
          </a:p>
          <a:p>
            <a:pPr algn="just"/>
            <a:r>
              <a:rPr lang="en-US" sz="4000" dirty="0" smtClean="0"/>
              <a:t>F</a:t>
            </a:r>
            <a:r>
              <a:rPr lang="en-IN" sz="4000" dirty="0"/>
              <a:t>amiliar foods make us feel secure. Anticipating needs and fulfilling these are expressions of love and attention. These sentiments are the basis of the normal attachment to the mother’s cooking. </a:t>
            </a:r>
          </a:p>
        </p:txBody>
      </p:sp>
      <p:pic>
        <p:nvPicPr>
          <p:cNvPr id="5122" name="Picture 2" descr="Cake for breakfast please 🍰 | Instagram post from Sharan 😍  (@the_blue_frenchho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679" y="477764"/>
            <a:ext cx="3362066" cy="5983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9120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935821" cy="6740307"/>
          </a:xfrm>
          <a:prstGeom prst="rect">
            <a:avLst/>
          </a:prstGeom>
        </p:spPr>
        <p:txBody>
          <a:bodyPr wrap="square">
            <a:spAutoFit/>
          </a:bodyPr>
          <a:lstStyle/>
          <a:p>
            <a:pPr lvl="0" algn="just">
              <a:lnSpc>
                <a:spcPct val="150000"/>
              </a:lnSpc>
            </a:pPr>
            <a:r>
              <a:rPr lang="en-IN" sz="2400" dirty="0" smtClean="0"/>
              <a:t>For instance: Sharing </a:t>
            </a:r>
            <a:r>
              <a:rPr lang="en-IN" sz="2400" dirty="0"/>
              <a:t>of food is a token of friendship and acceptance. In a friendly gathering we try unfamiliar foods and thus </a:t>
            </a:r>
            <a:r>
              <a:rPr lang="en-IN" sz="2400" dirty="0" smtClean="0"/>
              <a:t>develop </a:t>
            </a:r>
            <a:r>
              <a:rPr lang="en-IN" sz="2400" dirty="0"/>
              <a:t>our food experiences. It must be noted that even a nutritionally balanced meal may not be satisfying to the individual, if the foods included are unfamiliar or distasteful to him/her. With time and repeated experience, strange foods become familiar and new tastes are formed. These aspects are important in food acceptance and must be considered in planning meals, which are not only nutritionally adequate, but also enjoyable for the group for whom they are intended.</a:t>
            </a:r>
          </a:p>
        </p:txBody>
      </p:sp>
      <p:pic>
        <p:nvPicPr>
          <p:cNvPr id="3074" name="Picture 2" descr="Cute girl sharing sandwich with a friend Vector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 r="-3226" b="7025"/>
          <a:stretch/>
        </p:blipFill>
        <p:spPr bwMode="auto">
          <a:xfrm>
            <a:off x="7042826" y="147840"/>
            <a:ext cx="1828800" cy="23910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00 Food And Travel Quotes To Inspire Your Culinary Adventures"/>
          <p:cNvPicPr>
            <a:picLocks noChangeAspect="1" noChangeArrowheads="1"/>
          </p:cNvPicPr>
          <p:nvPr/>
        </p:nvPicPr>
        <p:blipFill rotWithShape="1">
          <a:blip r:embed="rId3">
            <a:extLst>
              <a:ext uri="{28A0092B-C50C-407E-A947-70E740481C1C}">
                <a14:useLocalDpi xmlns:a14="http://schemas.microsoft.com/office/drawing/2010/main" val="0"/>
              </a:ext>
            </a:extLst>
          </a:blip>
          <a:srcRect r="627" b="5031"/>
          <a:stretch/>
        </p:blipFill>
        <p:spPr bwMode="auto">
          <a:xfrm>
            <a:off x="8978631" y="2118198"/>
            <a:ext cx="3083667" cy="4428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749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641" y="523220"/>
            <a:ext cx="5664499" cy="6971139"/>
          </a:xfrm>
          <a:prstGeom prst="rect">
            <a:avLst/>
          </a:prstGeom>
        </p:spPr>
        <p:txBody>
          <a:bodyPr wrap="square">
            <a:spAutoFit/>
          </a:bodyPr>
          <a:lstStyle/>
          <a:p>
            <a:pPr algn="just" fontAlgn="base">
              <a:lnSpc>
                <a:spcPct val="150000"/>
              </a:lnSpc>
              <a:spcAft>
                <a:spcPts val="0"/>
              </a:spcAft>
            </a:pPr>
            <a:r>
              <a:rPr lang="en-IN" sz="2800" dirty="0">
                <a:latin typeface="Helvetica" panose="020B0604020202020204" pitchFamily="34" charset="0"/>
                <a:ea typeface="Times New Roman" panose="02020603050405020304" pitchFamily="18" charset="0"/>
              </a:rPr>
              <a:t>Food has always been the central part of our community, social, cultural and religious life. It has been an expression of love, friendship, and happiness at religious, social and family get-togethers. Many of the occasions are related to special foods like Birthdays, Holi, Diwali, </a:t>
            </a:r>
            <a:r>
              <a:rPr lang="en-IN" sz="2800" dirty="0" err="1">
                <a:latin typeface="Helvetica" panose="020B0604020202020204" pitchFamily="34" charset="0"/>
                <a:ea typeface="Times New Roman" panose="02020603050405020304" pitchFamily="18" charset="0"/>
              </a:rPr>
              <a:t>Lohari</a:t>
            </a:r>
            <a:r>
              <a:rPr lang="en-IN" sz="2800" dirty="0">
                <a:latin typeface="Helvetica" panose="020B0604020202020204" pitchFamily="34" charset="0"/>
                <a:ea typeface="Times New Roman" panose="02020603050405020304" pitchFamily="18" charset="0"/>
              </a:rPr>
              <a:t>, Eid, </a:t>
            </a:r>
            <a:r>
              <a:rPr lang="en-IN" sz="2800" dirty="0" smtClean="0">
                <a:latin typeface="Helvetica" panose="020B0604020202020204" pitchFamily="34" charset="0"/>
                <a:ea typeface="Times New Roman" panose="02020603050405020304" pitchFamily="18" charset="0"/>
              </a:rPr>
              <a:t>etc</a:t>
            </a:r>
          </a:p>
          <a:p>
            <a:pPr fontAlgn="base">
              <a:lnSpc>
                <a:spcPct val="150000"/>
              </a:lnSpc>
              <a:spcAft>
                <a:spcPts val="0"/>
              </a:spcAft>
            </a:pPr>
            <a:endParaRPr lang="en-IN" dirty="0">
              <a:latin typeface="Times New Roman" panose="02020603050405020304" pitchFamily="18" charset="0"/>
              <a:ea typeface="Times New Roman" panose="02020603050405020304" pitchFamily="18" charset="0"/>
            </a:endParaRPr>
          </a:p>
        </p:txBody>
      </p:sp>
      <p:sp>
        <p:nvSpPr>
          <p:cNvPr id="5" name="Rectangle 4"/>
          <p:cNvSpPr/>
          <p:nvPr/>
        </p:nvSpPr>
        <p:spPr>
          <a:xfrm>
            <a:off x="3826277" y="0"/>
            <a:ext cx="5438778" cy="523220"/>
          </a:xfrm>
          <a:prstGeom prst="rect">
            <a:avLst/>
          </a:prstGeom>
        </p:spPr>
        <p:txBody>
          <a:bodyPr wrap="square">
            <a:spAutoFit/>
          </a:bodyPr>
          <a:lstStyle/>
          <a:p>
            <a:r>
              <a:rPr lang="en-IN" sz="2800" b="1" dirty="0" smtClean="0">
                <a:latin typeface="Times New Roman" panose="02020603050405020304" pitchFamily="18" charset="0"/>
                <a:ea typeface="Times New Roman" panose="02020603050405020304" pitchFamily="18" charset="0"/>
              </a:rPr>
              <a:t>Social </a:t>
            </a:r>
            <a:r>
              <a:rPr lang="en-IN" sz="2800" b="1" dirty="0">
                <a:latin typeface="Times New Roman" panose="02020603050405020304" pitchFamily="18" charset="0"/>
                <a:ea typeface="Times New Roman" panose="02020603050405020304" pitchFamily="18" charset="0"/>
              </a:rPr>
              <a:t>Function of Food</a:t>
            </a:r>
            <a:endParaRPr lang="en-IN" sz="2800" dirty="0"/>
          </a:p>
        </p:txBody>
      </p:sp>
      <p:pic>
        <p:nvPicPr>
          <p:cNvPr id="6146" name="Picture 2" descr="Marathi (language) Archives - Voluntouring.o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99" y="746766"/>
            <a:ext cx="6111986" cy="4583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890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580" y="-97555"/>
            <a:ext cx="12266579" cy="1569660"/>
          </a:xfrm>
          <a:prstGeom prst="rect">
            <a:avLst/>
          </a:prstGeom>
        </p:spPr>
        <p:txBody>
          <a:bodyPr wrap="square">
            <a:spAutoFit/>
          </a:bodyPr>
          <a:lstStyle/>
          <a:p>
            <a:pPr algn="just" fontAlgn="base">
              <a:spcAft>
                <a:spcPts val="0"/>
              </a:spcAft>
            </a:pPr>
            <a:r>
              <a:rPr lang="en-IN" sz="2400" dirty="0">
                <a:latin typeface="Helvetica" panose="020B0604020202020204" pitchFamily="34" charset="0"/>
                <a:ea typeface="Times New Roman" panose="02020603050405020304" pitchFamily="18" charset="0"/>
              </a:rPr>
              <a:t>Food is served almost on all social events like marriages, parties, get-together, official meetings, etc., in the form of tea, breakfasts, banquet, dinner, etc. On all these occasions, food indirectly serves as a powerful and effective instrument for developing social rapport.</a:t>
            </a:r>
          </a:p>
        </p:txBody>
      </p:sp>
      <p:pic>
        <p:nvPicPr>
          <p:cNvPr id="7170" name="Picture 2" descr="7 Foods to Avoid on the Menu at a Wedding – Shaadi Dia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371" y="1472105"/>
            <a:ext cx="5838824" cy="42905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1472105"/>
            <a:ext cx="6047567" cy="4832092"/>
          </a:xfrm>
          <a:prstGeom prst="rect">
            <a:avLst/>
          </a:prstGeom>
        </p:spPr>
        <p:txBody>
          <a:bodyPr wrap="square">
            <a:spAutoFit/>
          </a:bodyPr>
          <a:lstStyle/>
          <a:p>
            <a:pPr algn="just" fontAlgn="base"/>
            <a:r>
              <a:rPr lang="en-IN" sz="2800" dirty="0">
                <a:ea typeface="Times New Roman" panose="02020603050405020304" pitchFamily="18" charset="0"/>
              </a:rPr>
              <a:t>Food is the common link in a meeting, party or get-together that attracts people to come to such social gatherings. Refreshment served even at official meetings creates a relaxed atmosphere, where people can exchange their views. The menu for such get-to-gather should bring the people together, rather than divide them. Foods help to strengthen mutual friendship.</a:t>
            </a:r>
          </a:p>
        </p:txBody>
      </p:sp>
    </p:spTree>
    <p:extLst>
      <p:ext uri="{BB962C8B-B14F-4D97-AF65-F5344CB8AC3E}">
        <p14:creationId xmlns:p14="http://schemas.microsoft.com/office/powerpoint/2010/main" val="15879424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999" cy="3539430"/>
          </a:xfrm>
          <a:prstGeom prst="rect">
            <a:avLst/>
          </a:prstGeom>
        </p:spPr>
        <p:txBody>
          <a:bodyPr wrap="square">
            <a:spAutoFit/>
          </a:bodyPr>
          <a:lstStyle/>
          <a:p>
            <a:pPr algn="just" fontAlgn="base"/>
            <a:r>
              <a:rPr lang="en-IN" sz="3200" dirty="0" smtClean="0">
                <a:ea typeface="Times New Roman" panose="02020603050405020304" pitchFamily="18" charset="0"/>
              </a:rPr>
              <a:t>Food </a:t>
            </a:r>
            <a:r>
              <a:rPr lang="en-IN" sz="3200" dirty="0">
                <a:ea typeface="Times New Roman" panose="02020603050405020304" pitchFamily="18" charset="0"/>
              </a:rPr>
              <a:t>is the common link in a meeting, party or get-together that attracts people to come to such social gatherings. Refreshment served even at official meetings creates a relaxed atmosphere, where people can exchange their views. The menu for such get-to-gather should bring the people together, rather than divide them. Foods help to strengthen mutual friendship.</a:t>
            </a:r>
          </a:p>
          <a:p>
            <a:pPr fontAlgn="base">
              <a:spcAft>
                <a:spcPts val="0"/>
              </a:spcAft>
            </a:pPr>
            <a:endParaRPr lang="en-IN" sz="3200" dirty="0" smtClean="0">
              <a:latin typeface="Helvetica" panose="020B0604020202020204" pitchFamily="34" charset="0"/>
              <a:ea typeface="Times New Roman" panose="02020603050405020304" pitchFamily="18" charset="0"/>
            </a:endParaRPr>
          </a:p>
        </p:txBody>
      </p:sp>
      <p:sp>
        <p:nvSpPr>
          <p:cNvPr id="2" name="Rectangle 1"/>
          <p:cNvSpPr/>
          <p:nvPr/>
        </p:nvSpPr>
        <p:spPr>
          <a:xfrm>
            <a:off x="-1" y="3020110"/>
            <a:ext cx="5161086" cy="3816429"/>
          </a:xfrm>
          <a:prstGeom prst="rect">
            <a:avLst/>
          </a:prstGeom>
        </p:spPr>
        <p:txBody>
          <a:bodyPr wrap="square">
            <a:spAutoFit/>
          </a:bodyPr>
          <a:lstStyle/>
          <a:p>
            <a:pPr algn="just"/>
            <a:r>
              <a:rPr lang="en-IN" sz="3200" dirty="0">
                <a:ea typeface="Times New Roman" panose="02020603050405020304" pitchFamily="18" charset="0"/>
              </a:rPr>
              <a:t>Food also has a specific significance and meaning in the religious context</a:t>
            </a:r>
            <a:r>
              <a:rPr lang="en-IN" dirty="0" smtClean="0">
                <a:latin typeface="Helvetica" panose="020B0604020202020204" pitchFamily="34" charset="0"/>
                <a:ea typeface="Times New Roman" panose="02020603050405020304" pitchFamily="18" charset="0"/>
              </a:rPr>
              <a:t>. </a:t>
            </a:r>
            <a:r>
              <a:rPr lang="en-IN" sz="3200" dirty="0">
                <a:ea typeface="Times New Roman" panose="02020603050405020304" pitchFamily="18" charset="0"/>
              </a:rPr>
              <a:t>Certain food items such as fruits, sweets, and coconut are offered to the deity in temples. </a:t>
            </a:r>
          </a:p>
          <a:p>
            <a:pPr algn="just"/>
            <a:r>
              <a:rPr lang="en-IN" dirty="0" smtClean="0">
                <a:latin typeface="Helvetica" panose="020B0604020202020204" pitchFamily="34" charset="0"/>
                <a:ea typeface="Times New Roman" panose="02020603050405020304" pitchFamily="18" charset="0"/>
              </a:rPr>
              <a:t> </a:t>
            </a:r>
            <a:endParaRPr lang="en-IN" dirty="0"/>
          </a:p>
        </p:txBody>
      </p:sp>
      <p:pic>
        <p:nvPicPr>
          <p:cNvPr id="1026" name="Picture 2" descr="Coconut and Flower offerings for God for performing rituals in Hindu temple  at Chennai, Tamil Nadi, India. Photo by Sondeep Shankar Stock Photo - Alamy"/>
          <p:cNvPicPr>
            <a:picLocks noChangeAspect="1" noChangeArrowheads="1"/>
          </p:cNvPicPr>
          <p:nvPr/>
        </p:nvPicPr>
        <p:blipFill rotWithShape="1">
          <a:blip r:embed="rId2">
            <a:extLst>
              <a:ext uri="{28A0092B-C50C-407E-A947-70E740481C1C}">
                <a14:useLocalDpi xmlns:a14="http://schemas.microsoft.com/office/drawing/2010/main" val="0"/>
              </a:ext>
            </a:extLst>
          </a:blip>
          <a:srcRect r="1596" b="10606"/>
          <a:stretch/>
        </p:blipFill>
        <p:spPr bwMode="auto">
          <a:xfrm>
            <a:off x="5474922" y="2722006"/>
            <a:ext cx="3320410" cy="22104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74922" y="4857750"/>
            <a:ext cx="1704975" cy="2000250"/>
          </a:xfrm>
          <a:prstGeom prst="rect">
            <a:avLst/>
          </a:prstGeom>
        </p:spPr>
      </p:pic>
      <p:pic>
        <p:nvPicPr>
          <p:cNvPr id="1030" name="Picture 6" descr="A Quick Guide to Kannadiga Foo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713" y="2744819"/>
            <a:ext cx="3288663" cy="190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450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459" y="126460"/>
            <a:ext cx="11974749" cy="3046988"/>
          </a:xfrm>
          <a:prstGeom prst="rect">
            <a:avLst/>
          </a:prstGeom>
        </p:spPr>
        <p:txBody>
          <a:bodyPr wrap="square">
            <a:spAutoFit/>
          </a:bodyPr>
          <a:lstStyle/>
          <a:p>
            <a:pPr algn="just" fontAlgn="base">
              <a:spcAft>
                <a:spcPts val="0"/>
              </a:spcAft>
            </a:pPr>
            <a:r>
              <a:rPr lang="en-IN" sz="3200" dirty="0" smtClean="0">
                <a:latin typeface="Helvetica" panose="020B0604020202020204" pitchFamily="34" charset="0"/>
                <a:ea typeface="Times New Roman" panose="02020603050405020304" pitchFamily="18" charset="0"/>
              </a:rPr>
              <a:t>Often </a:t>
            </a:r>
            <a:r>
              <a:rPr lang="en-IN" sz="3200" dirty="0">
                <a:latin typeface="Helvetica" panose="020B0604020202020204" pitchFamily="34" charset="0"/>
                <a:ea typeface="Times New Roman" panose="02020603050405020304" pitchFamily="18" charset="0"/>
              </a:rPr>
              <a:t>sweets are prepared at temples and gurudwaras and distributed to devote as a benediction or Prasad with an emotion attached to it</a:t>
            </a:r>
            <a:r>
              <a:rPr lang="en-IN" sz="3200" dirty="0" smtClean="0">
                <a:latin typeface="Helvetica" panose="020B0604020202020204" pitchFamily="34" charset="0"/>
                <a:ea typeface="Times New Roman" panose="02020603050405020304" pitchFamily="18" charset="0"/>
              </a:rPr>
              <a:t>. </a:t>
            </a:r>
          </a:p>
          <a:p>
            <a:pPr algn="just" fontAlgn="base">
              <a:spcAft>
                <a:spcPts val="0"/>
              </a:spcAft>
            </a:pPr>
            <a:r>
              <a:rPr lang="en-IN" sz="3200" dirty="0" smtClean="0">
                <a:latin typeface="Helvetica" panose="020B0604020202020204" pitchFamily="34" charset="0"/>
                <a:ea typeface="Times New Roman" panose="02020603050405020304" pitchFamily="18" charset="0"/>
              </a:rPr>
              <a:t>(eg Langer at </a:t>
            </a:r>
          </a:p>
          <a:p>
            <a:pPr algn="just" fontAlgn="base">
              <a:spcAft>
                <a:spcPts val="0"/>
              </a:spcAft>
            </a:pPr>
            <a:r>
              <a:rPr lang="en-IN" sz="3200" dirty="0" smtClean="0">
                <a:latin typeface="Helvetica" panose="020B0604020202020204" pitchFamily="34" charset="0"/>
                <a:ea typeface="Times New Roman" panose="02020603050405020304" pitchFamily="18" charset="0"/>
              </a:rPr>
              <a:t>Gurudwara)</a:t>
            </a:r>
            <a:endParaRPr lang="en-IN" sz="3200" dirty="0">
              <a:latin typeface="Helvetica" panose="020B0604020202020204" pitchFamily="34" charset="0"/>
              <a:ea typeface="Times New Roman" panose="02020603050405020304" pitchFamily="18" charset="0"/>
            </a:endParaRPr>
          </a:p>
          <a:p>
            <a:pPr algn="just" fontAlgn="base">
              <a:spcAft>
                <a:spcPts val="0"/>
              </a:spcAft>
            </a:pPr>
            <a:endParaRPr lang="en-IN" sz="3200" dirty="0">
              <a:latin typeface="Times New Roman" panose="02020603050405020304" pitchFamily="18" charset="0"/>
              <a:ea typeface="Times New Roman" panose="02020603050405020304" pitchFamily="18" charset="0"/>
            </a:endParaRPr>
          </a:p>
        </p:txBody>
      </p:sp>
      <p:sp>
        <p:nvSpPr>
          <p:cNvPr id="5" name="Rectangle 4"/>
          <p:cNvSpPr/>
          <p:nvPr/>
        </p:nvSpPr>
        <p:spPr>
          <a:xfrm>
            <a:off x="215941" y="4195153"/>
            <a:ext cx="7856956" cy="2554545"/>
          </a:xfrm>
          <a:prstGeom prst="rect">
            <a:avLst/>
          </a:prstGeom>
        </p:spPr>
        <p:txBody>
          <a:bodyPr wrap="square">
            <a:spAutoFit/>
          </a:bodyPr>
          <a:lstStyle/>
          <a:p>
            <a:pPr algn="just" fontAlgn="base">
              <a:spcAft>
                <a:spcPts val="0"/>
              </a:spcAft>
            </a:pPr>
            <a:r>
              <a:rPr lang="en-IN" sz="3200" dirty="0">
                <a:latin typeface="Helvetica" panose="020B0604020202020204" pitchFamily="34" charset="0"/>
                <a:ea typeface="Times New Roman" panose="02020603050405020304" pitchFamily="18" charset="0"/>
              </a:rPr>
              <a:t>The social function of foods can be seen daily -  like in many of the families there is a dining culture as all the family members unite to have dinner which creates a good relationship among them.</a:t>
            </a:r>
            <a:endParaRPr lang="en-IN" sz="3200" dirty="0">
              <a:latin typeface="Times New Roman" panose="02020603050405020304" pitchFamily="18" charset="0"/>
              <a:ea typeface="Times New Roman" panose="02020603050405020304" pitchFamily="18" charset="0"/>
            </a:endParaRPr>
          </a:p>
        </p:txBody>
      </p:sp>
      <p:pic>
        <p:nvPicPr>
          <p:cNvPr id="13" name="Picture 4" descr="12 Insanely Creative &amp; Delightful Drawings of Happy India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3031" y="3671129"/>
            <a:ext cx="3467162" cy="30785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w is the Sikh Langar financially sustainable? The larger Gurudwaras make  sense, but how do the small Gurudwaras in poor areas afford Langar  everyday?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332" y="1229142"/>
            <a:ext cx="3950306" cy="296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6482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451" y="0"/>
            <a:ext cx="6701706" cy="830997"/>
          </a:xfrm>
          <a:prstGeom prst="rect">
            <a:avLst/>
          </a:prstGeom>
          <a:noFill/>
        </p:spPr>
        <p:txBody>
          <a:bodyPr wrap="none" rtlCol="0">
            <a:spAutoFit/>
          </a:bodyPr>
          <a:lstStyle/>
          <a:p>
            <a:r>
              <a:rPr lang="en-US" sz="2400" b="1" dirty="0" smtClean="0">
                <a:solidFill>
                  <a:srgbClr val="FF0000"/>
                </a:solidFill>
              </a:rPr>
              <a:t>When we talk of Nutrition….we correlate it to Food</a:t>
            </a:r>
          </a:p>
          <a:p>
            <a:endParaRPr lang="en-IN" sz="2400" dirty="0">
              <a:solidFill>
                <a:srgbClr val="FF0000"/>
              </a:solidFill>
            </a:endParaRPr>
          </a:p>
        </p:txBody>
      </p:sp>
      <p:pic>
        <p:nvPicPr>
          <p:cNvPr id="5" name="Picture 4"/>
          <p:cNvPicPr>
            <a:picLocks noChangeAspect="1"/>
          </p:cNvPicPr>
          <p:nvPr/>
        </p:nvPicPr>
        <p:blipFill rotWithShape="1">
          <a:blip r:embed="rId2"/>
          <a:srcRect l="5888"/>
          <a:stretch/>
        </p:blipFill>
        <p:spPr>
          <a:xfrm>
            <a:off x="346194" y="751483"/>
            <a:ext cx="8779697" cy="888473"/>
          </a:xfrm>
          <a:prstGeom prst="rect">
            <a:avLst/>
          </a:prstGeom>
        </p:spPr>
      </p:pic>
      <p:pic>
        <p:nvPicPr>
          <p:cNvPr id="6" name="Picture 5"/>
          <p:cNvPicPr>
            <a:picLocks noChangeAspect="1"/>
          </p:cNvPicPr>
          <p:nvPr/>
        </p:nvPicPr>
        <p:blipFill>
          <a:blip r:embed="rId3"/>
          <a:stretch>
            <a:fillRect/>
          </a:stretch>
        </p:blipFill>
        <p:spPr>
          <a:xfrm>
            <a:off x="346194" y="2027552"/>
            <a:ext cx="9960271" cy="735528"/>
          </a:xfrm>
          <a:prstGeom prst="rect">
            <a:avLst/>
          </a:prstGeom>
        </p:spPr>
      </p:pic>
      <p:pic>
        <p:nvPicPr>
          <p:cNvPr id="8" name="Picture 7"/>
          <p:cNvPicPr>
            <a:picLocks noChangeAspect="1"/>
          </p:cNvPicPr>
          <p:nvPr/>
        </p:nvPicPr>
        <p:blipFill>
          <a:blip r:embed="rId4"/>
          <a:stretch>
            <a:fillRect/>
          </a:stretch>
        </p:blipFill>
        <p:spPr>
          <a:xfrm>
            <a:off x="2930147" y="3049406"/>
            <a:ext cx="6411220" cy="3581900"/>
          </a:xfrm>
          <a:prstGeom prst="rect">
            <a:avLst/>
          </a:prstGeom>
        </p:spPr>
      </p:pic>
    </p:spTree>
    <p:extLst>
      <p:ext uri="{BB962C8B-B14F-4D97-AF65-F5344CB8AC3E}">
        <p14:creationId xmlns:p14="http://schemas.microsoft.com/office/powerpoint/2010/main" val="4026703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0"/>
            <a:ext cx="12191999" cy="2295632"/>
          </a:xfrm>
          <a:prstGeom prst="rect">
            <a:avLst/>
          </a:prstGeom>
        </p:spPr>
      </p:pic>
      <p:grpSp>
        <p:nvGrpSpPr>
          <p:cNvPr id="9" name="Group 8"/>
          <p:cNvGrpSpPr/>
          <p:nvPr/>
        </p:nvGrpSpPr>
        <p:grpSpPr>
          <a:xfrm>
            <a:off x="16426" y="2289660"/>
            <a:ext cx="3005955" cy="4179888"/>
            <a:chOff x="16426" y="2289660"/>
            <a:chExt cx="3005955" cy="4179888"/>
          </a:xfrm>
        </p:grpSpPr>
        <p:pic>
          <p:nvPicPr>
            <p:cNvPr id="8" name="Picture 7"/>
            <p:cNvPicPr>
              <a:picLocks noChangeAspect="1"/>
            </p:cNvPicPr>
            <p:nvPr/>
          </p:nvPicPr>
          <p:blipFill>
            <a:blip r:embed="rId3"/>
            <a:stretch>
              <a:fillRect/>
            </a:stretch>
          </p:blipFill>
          <p:spPr>
            <a:xfrm>
              <a:off x="695490" y="4850298"/>
              <a:ext cx="1647825" cy="1619250"/>
            </a:xfrm>
            <a:prstGeom prst="rect">
              <a:avLst/>
            </a:prstGeom>
          </p:spPr>
        </p:pic>
        <p:pic>
          <p:nvPicPr>
            <p:cNvPr id="2050" name="Picture 2" descr="1,400+ Kid Eating Junk Food Illustrations, Royalty-Free Vector Graphics &amp;  Clip Art - iStock | Lazy, Kid watching 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6" y="2289660"/>
              <a:ext cx="3005955" cy="2630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2937158" y="3180353"/>
            <a:ext cx="9140404" cy="3449046"/>
            <a:chOff x="2937158" y="3180353"/>
            <a:chExt cx="9140404" cy="3449046"/>
          </a:xfrm>
        </p:grpSpPr>
        <p:pic>
          <p:nvPicPr>
            <p:cNvPr id="6" name="Picture 5"/>
            <p:cNvPicPr>
              <a:picLocks noChangeAspect="1"/>
            </p:cNvPicPr>
            <p:nvPr/>
          </p:nvPicPr>
          <p:blipFill>
            <a:blip r:embed="rId5"/>
            <a:stretch>
              <a:fillRect/>
            </a:stretch>
          </p:blipFill>
          <p:spPr>
            <a:xfrm>
              <a:off x="2937158" y="3180353"/>
              <a:ext cx="9140404" cy="1192711"/>
            </a:xfrm>
            <a:prstGeom prst="rect">
              <a:avLst/>
            </a:prstGeom>
          </p:spPr>
        </p:pic>
        <p:pic>
          <p:nvPicPr>
            <p:cNvPr id="2056" name="Picture 8" descr="Balanced Diet Eating And Drinking Different Foods To - Clipart Balanced  Diet Cartoon , Transparent Cartoon - Jing.f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836" y="3725105"/>
              <a:ext cx="3659410" cy="290429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p:cNvSpPr txBox="1"/>
          <p:nvPr/>
        </p:nvSpPr>
        <p:spPr>
          <a:xfrm>
            <a:off x="7197700" y="6146382"/>
            <a:ext cx="4879862" cy="646331"/>
          </a:xfrm>
          <a:prstGeom prst="rect">
            <a:avLst/>
          </a:prstGeom>
          <a:noFill/>
        </p:spPr>
        <p:txBody>
          <a:bodyPr wrap="none" rtlCol="0">
            <a:spAutoFit/>
          </a:bodyPr>
          <a:lstStyle/>
          <a:p>
            <a:r>
              <a:rPr lang="en-US" sz="3600" b="1" dirty="0" smtClean="0">
                <a:solidFill>
                  <a:srgbClr val="00B050"/>
                </a:solidFill>
              </a:rPr>
              <a:t>Hence, Nutrition is……….</a:t>
            </a:r>
            <a:endParaRPr lang="en-IN" sz="3600" b="1" dirty="0">
              <a:solidFill>
                <a:srgbClr val="00B050"/>
              </a:solidFill>
            </a:endParaRPr>
          </a:p>
        </p:txBody>
      </p:sp>
    </p:spTree>
    <p:extLst>
      <p:ext uri="{BB962C8B-B14F-4D97-AF65-F5344CB8AC3E}">
        <p14:creationId xmlns:p14="http://schemas.microsoft.com/office/powerpoint/2010/main" val="2175775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889" y="0"/>
            <a:ext cx="11714675" cy="2187476"/>
          </a:xfrm>
          <a:prstGeom prst="rect">
            <a:avLst/>
          </a:prstGeom>
        </p:spPr>
      </p:pic>
      <p:sp>
        <p:nvSpPr>
          <p:cNvPr id="4" name="Rectangle 3"/>
          <p:cNvSpPr/>
          <p:nvPr/>
        </p:nvSpPr>
        <p:spPr>
          <a:xfrm>
            <a:off x="112889" y="0"/>
            <a:ext cx="12079111" cy="6909584"/>
          </a:xfrm>
          <a:prstGeom prst="rect">
            <a:avLst/>
          </a:prstGeom>
        </p:spPr>
        <p:txBody>
          <a:bodyPr wrap="square">
            <a:spAutoFit/>
          </a:bodyPr>
          <a:lstStyle/>
          <a:p>
            <a:endParaRPr lang="en-IN" sz="3600" b="1" i="1" dirty="0" smtClean="0"/>
          </a:p>
          <a:p>
            <a:endParaRPr lang="en-IN" sz="3600" b="1" i="1" dirty="0"/>
          </a:p>
          <a:p>
            <a:endParaRPr lang="en-IN" sz="3600" b="1" i="1" dirty="0" smtClean="0"/>
          </a:p>
          <a:p>
            <a:endParaRPr lang="en-IN" sz="3600" b="1" i="1" dirty="0" smtClean="0"/>
          </a:p>
          <a:p>
            <a:endParaRPr lang="en-IN" sz="3600" b="1" i="1" dirty="0" smtClean="0"/>
          </a:p>
          <a:p>
            <a:r>
              <a:rPr lang="en-IN" sz="3600" b="1" i="1" dirty="0" smtClean="0"/>
              <a:t>Nutrition</a:t>
            </a:r>
            <a:r>
              <a:rPr lang="en-IN" sz="3600" dirty="0" smtClean="0"/>
              <a:t> is the science of the processes by which the body uses </a:t>
            </a:r>
            <a:r>
              <a:rPr lang="en-IN" sz="3600" b="1" dirty="0" smtClean="0"/>
              <a:t>food</a:t>
            </a:r>
            <a:r>
              <a:rPr lang="en-IN" sz="3600" dirty="0" smtClean="0"/>
              <a:t> for energy, maintenance, and growth   OR</a:t>
            </a:r>
          </a:p>
          <a:p>
            <a:endParaRPr lang="en-IN" sz="1100" dirty="0" smtClean="0"/>
          </a:p>
          <a:p>
            <a:endParaRPr lang="en-US" sz="3600" dirty="0" smtClean="0"/>
          </a:p>
          <a:p>
            <a:r>
              <a:rPr lang="en-US" sz="3600" dirty="0" smtClean="0"/>
              <a:t>It </a:t>
            </a:r>
            <a:r>
              <a:rPr lang="en-US" sz="3600" dirty="0"/>
              <a:t>is the study of </a:t>
            </a:r>
            <a:r>
              <a:rPr lang="en-US" sz="3600" b="1" dirty="0"/>
              <a:t>nutrients in food</a:t>
            </a:r>
            <a:r>
              <a:rPr lang="en-US" sz="3600" dirty="0"/>
              <a:t>, how the body uses them, and the relationship between diet, health, and </a:t>
            </a:r>
            <a:r>
              <a:rPr lang="en-US" sz="3600" dirty="0" smtClean="0"/>
              <a:t>disease</a:t>
            </a:r>
            <a:endParaRPr lang="en-US" sz="2400" dirty="0" smtClean="0"/>
          </a:p>
          <a:p>
            <a:endParaRPr lang="en-US" sz="3200" dirty="0"/>
          </a:p>
          <a:p>
            <a:r>
              <a:rPr lang="en-US" sz="3200" dirty="0" smtClean="0"/>
              <a:t>                                                                                          </a:t>
            </a:r>
            <a:r>
              <a:rPr lang="en-US" sz="4000" b="1" dirty="0" smtClean="0">
                <a:solidFill>
                  <a:srgbClr val="00B050"/>
                </a:solidFill>
              </a:rPr>
              <a:t>In broader sense</a:t>
            </a:r>
            <a:endParaRPr lang="en-IN" sz="4000" b="1" dirty="0">
              <a:solidFill>
                <a:srgbClr val="00B050"/>
              </a:solidFill>
            </a:endParaRPr>
          </a:p>
        </p:txBody>
      </p:sp>
    </p:spTree>
    <p:extLst>
      <p:ext uri="{BB962C8B-B14F-4D97-AF65-F5344CB8AC3E}">
        <p14:creationId xmlns:p14="http://schemas.microsoft.com/office/powerpoint/2010/main" val="531024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064" y="231551"/>
            <a:ext cx="11981234" cy="1569660"/>
          </a:xfrm>
          <a:prstGeom prst="rect">
            <a:avLst/>
          </a:prstGeom>
        </p:spPr>
        <p:txBody>
          <a:bodyPr wrap="square">
            <a:spAutoFit/>
          </a:bodyPr>
          <a:lstStyle/>
          <a:p>
            <a:pPr algn="just"/>
            <a:r>
              <a:rPr lang="en-US" sz="3200" dirty="0"/>
              <a:t>The World Health Organization (WHO) defines health as '</a:t>
            </a:r>
            <a:r>
              <a:rPr lang="en-US" sz="3200" b="1" dirty="0"/>
              <a:t>a state of complete physical, mental and social wellbeing and not merely the absence of disease or infirmity (</a:t>
            </a:r>
            <a:r>
              <a:rPr lang="en-IN" sz="3200" dirty="0"/>
              <a:t>physical or mental weakness</a:t>
            </a:r>
            <a:r>
              <a:rPr lang="en-US" sz="3200" b="1" dirty="0"/>
              <a:t>)</a:t>
            </a:r>
            <a:r>
              <a:rPr lang="en-US" sz="3200" dirty="0"/>
              <a:t>'.</a:t>
            </a:r>
            <a:endParaRPr lang="en-IN" sz="3200" dirty="0"/>
          </a:p>
        </p:txBody>
      </p:sp>
      <p:pic>
        <p:nvPicPr>
          <p:cNvPr id="5" name="Picture 4"/>
          <p:cNvPicPr>
            <a:picLocks noChangeAspect="1"/>
          </p:cNvPicPr>
          <p:nvPr/>
        </p:nvPicPr>
        <p:blipFill>
          <a:blip r:embed="rId2"/>
          <a:stretch>
            <a:fillRect/>
          </a:stretch>
        </p:blipFill>
        <p:spPr>
          <a:xfrm>
            <a:off x="1116066" y="2037816"/>
            <a:ext cx="9107704" cy="2901199"/>
          </a:xfrm>
          <a:prstGeom prst="rect">
            <a:avLst/>
          </a:prstGeom>
        </p:spPr>
      </p:pic>
      <p:pic>
        <p:nvPicPr>
          <p:cNvPr id="6" name="Picture 5"/>
          <p:cNvPicPr>
            <a:picLocks noChangeAspect="1"/>
          </p:cNvPicPr>
          <p:nvPr/>
        </p:nvPicPr>
        <p:blipFill>
          <a:blip r:embed="rId3"/>
          <a:stretch>
            <a:fillRect/>
          </a:stretch>
        </p:blipFill>
        <p:spPr>
          <a:xfrm>
            <a:off x="1116066" y="5389124"/>
            <a:ext cx="9107704" cy="1230613"/>
          </a:xfrm>
          <a:prstGeom prst="rect">
            <a:avLst/>
          </a:prstGeom>
        </p:spPr>
      </p:pic>
    </p:spTree>
    <p:extLst>
      <p:ext uri="{BB962C8B-B14F-4D97-AF65-F5344CB8AC3E}">
        <p14:creationId xmlns:p14="http://schemas.microsoft.com/office/powerpoint/2010/main" val="2604759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8859"/>
            <a:ext cx="12036287" cy="6866637"/>
          </a:xfrm>
          <a:prstGeom prst="rect">
            <a:avLst/>
          </a:prstGeom>
        </p:spPr>
      </p:pic>
    </p:spTree>
    <p:extLst>
      <p:ext uri="{BB962C8B-B14F-4D97-AF65-F5344CB8AC3E}">
        <p14:creationId xmlns:p14="http://schemas.microsoft.com/office/powerpoint/2010/main" val="1960391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626" y="262831"/>
            <a:ext cx="11448010" cy="5946775"/>
          </a:xfrm>
        </p:spPr>
        <p:txBody>
          <a:bodyPr>
            <a:normAutofit/>
          </a:bodyPr>
          <a:lstStyle/>
          <a:p>
            <a:r>
              <a:rPr lang="en-IN" b="1" i="1" dirty="0"/>
              <a:t>Holistic health</a:t>
            </a:r>
            <a:r>
              <a:rPr lang="en-IN" dirty="0"/>
              <a:t> is a system of preventive medicine that takes into account the whole individual. It promotes personal responsibility for well-being and acknowledges the total influences — biologic, psychologic, and social — that affect health, including nutrition, exercise, and emotional well-being.</a:t>
            </a:r>
            <a:endParaRPr lang="en-US" dirty="0"/>
          </a:p>
          <a:p>
            <a:endParaRPr lang="en-US" sz="3600" dirty="0"/>
          </a:p>
          <a:p>
            <a:r>
              <a:rPr lang="en-IN" dirty="0"/>
              <a:t>Optimum nutrition, providing all nutrients in both kind and amount, is the cornerstone of good health. </a:t>
            </a:r>
          </a:p>
          <a:p>
            <a:endParaRPr lang="en-IN" dirty="0"/>
          </a:p>
          <a:p>
            <a:r>
              <a:rPr lang="en-IN" dirty="0"/>
              <a:t>The foods we eat, and the nutrients they provide, are the most important continuing factors influencing our growth, development, functional abilities, and health. </a:t>
            </a:r>
            <a:endParaRPr lang="en-US" sz="3600" dirty="0"/>
          </a:p>
          <a:p>
            <a:endParaRPr lang="en-IN" dirty="0"/>
          </a:p>
        </p:txBody>
      </p:sp>
    </p:spTree>
    <p:extLst>
      <p:ext uri="{BB962C8B-B14F-4D97-AF65-F5344CB8AC3E}">
        <p14:creationId xmlns:p14="http://schemas.microsoft.com/office/powerpoint/2010/main" val="1146453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663039"/>
            <a:ext cx="3011611" cy="2007741"/>
          </a:xfrm>
          <a:prstGeom prst="rect">
            <a:avLst/>
          </a:prstGeom>
        </p:spPr>
      </p:pic>
      <p:sp>
        <p:nvSpPr>
          <p:cNvPr id="4" name="Rectangle 3"/>
          <p:cNvSpPr/>
          <p:nvPr/>
        </p:nvSpPr>
        <p:spPr>
          <a:xfrm>
            <a:off x="3093749" y="1478202"/>
            <a:ext cx="12030731" cy="1477328"/>
          </a:xfrm>
          <a:prstGeom prst="rect">
            <a:avLst/>
          </a:prstGeom>
        </p:spPr>
        <p:txBody>
          <a:bodyPr wrap="square">
            <a:spAutoFit/>
          </a:bodyPr>
          <a:lstStyle/>
          <a:p>
            <a:r>
              <a:rPr lang="en-US" sz="3600" dirty="0"/>
              <a:t>To understand the </a:t>
            </a:r>
            <a:r>
              <a:rPr lang="en-US" sz="3600" dirty="0" smtClean="0"/>
              <a:t>food we </a:t>
            </a:r>
            <a:r>
              <a:rPr lang="en-US" sz="3600" dirty="0"/>
              <a:t>buy, we need to first </a:t>
            </a:r>
            <a:endParaRPr lang="en-US" sz="3600" dirty="0" smtClean="0"/>
          </a:p>
          <a:p>
            <a:r>
              <a:rPr lang="en-US" sz="3600" dirty="0" smtClean="0"/>
              <a:t>look </a:t>
            </a:r>
            <a:r>
              <a:rPr lang="en-US" sz="3600" dirty="0"/>
              <a:t>at what goes into it.</a:t>
            </a:r>
            <a:r>
              <a:rPr lang="en-US" dirty="0"/>
              <a:t/>
            </a:r>
            <a:br>
              <a:rPr lang="en-US" dirty="0"/>
            </a:br>
            <a:endParaRPr lang="en-IN" dirty="0"/>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5531726" y="548904"/>
            <a:ext cx="4179110" cy="8406338"/>
          </a:xfrm>
          <a:prstGeom prst="rect">
            <a:avLst/>
          </a:prstGeom>
        </p:spPr>
      </p:pic>
      <p:sp>
        <p:nvSpPr>
          <p:cNvPr id="6" name="Rectangle 5"/>
          <p:cNvSpPr/>
          <p:nvPr/>
        </p:nvSpPr>
        <p:spPr>
          <a:xfrm>
            <a:off x="0" y="498"/>
            <a:ext cx="12109861" cy="3662541"/>
          </a:xfrm>
          <a:prstGeom prst="rect">
            <a:avLst/>
          </a:prstGeom>
        </p:spPr>
        <p:txBody>
          <a:bodyPr wrap="square">
            <a:spAutoFit/>
          </a:bodyPr>
          <a:lstStyle/>
          <a:p>
            <a:r>
              <a:rPr lang="en-IN" sz="2400" b="1" i="1" dirty="0">
                <a:solidFill>
                  <a:srgbClr val="FF0000"/>
                </a:solidFill>
              </a:rPr>
              <a:t>Presently, the society is overfed and paradoxically malnourished.</a:t>
            </a:r>
            <a:r>
              <a:rPr lang="en-IN" dirty="0"/>
              <a:t/>
            </a:r>
            <a:br>
              <a:rPr lang="en-IN" dirty="0"/>
            </a:br>
            <a:r>
              <a:rPr lang="en-IN" sz="2400" dirty="0"/>
              <a:t>Most processed foods come </a:t>
            </a:r>
            <a:r>
              <a:rPr lang="en-IN" sz="2400" b="1" dirty="0"/>
              <a:t>with a high content of simple sugars, saturated fat, and sodium leading to </a:t>
            </a:r>
            <a:r>
              <a:rPr lang="en-IN" sz="2400" dirty="0"/>
              <a:t>various diseases closely associated with the cardiovascular system, increasing the risk of suffering from them</a:t>
            </a:r>
            <a:br>
              <a:rPr lang="en-IN" sz="2400" dirty="0"/>
            </a:br>
            <a:r>
              <a:rPr lang="en-IN" sz="2400" dirty="0"/>
              <a:t>eg. </a:t>
            </a:r>
            <a:r>
              <a:rPr lang="en-IN" sz="2400" b="1" dirty="0"/>
              <a:t>Instant Noodles:</a:t>
            </a:r>
            <a:br>
              <a:rPr lang="en-IN" sz="2400" b="1" dirty="0"/>
            </a:br>
            <a:r>
              <a:rPr lang="en-IN" sz="2400" dirty="0"/>
              <a:t/>
            </a:r>
            <a:br>
              <a:rPr lang="en-IN" sz="2400" dirty="0"/>
            </a:br>
            <a:r>
              <a:rPr lang="en-IN" dirty="0"/>
              <a:t/>
            </a:r>
            <a:br>
              <a:rPr lang="en-IN" dirty="0"/>
            </a:br>
            <a:r>
              <a:rPr lang="en-IN" sz="1200" b="1" dirty="0"/>
              <a:t/>
            </a:r>
            <a:br>
              <a:rPr lang="en-IN" sz="1200" b="1" dirty="0"/>
            </a:br>
            <a:r>
              <a:rPr lang="en-IN" sz="2000" b="1" dirty="0"/>
              <a:t/>
            </a:r>
            <a:br>
              <a:rPr lang="en-IN" sz="2000" b="1" dirty="0"/>
            </a:br>
            <a:r>
              <a:rPr lang="en-IN" sz="2000" b="1" dirty="0"/>
              <a:t/>
            </a:r>
            <a:br>
              <a:rPr lang="en-IN" sz="2000" b="1" dirty="0"/>
            </a:br>
            <a:endParaRPr lang="en-IN" dirty="0"/>
          </a:p>
        </p:txBody>
      </p:sp>
    </p:spTree>
    <p:extLst>
      <p:ext uri="{BB962C8B-B14F-4D97-AF65-F5344CB8AC3E}">
        <p14:creationId xmlns:p14="http://schemas.microsoft.com/office/powerpoint/2010/main" val="32419772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729525" cy="6069707"/>
          </a:xfrm>
        </p:spPr>
        <p:txBody>
          <a:bodyPr>
            <a:normAutofit fontScale="25000" lnSpcReduction="20000"/>
          </a:bodyPr>
          <a:lstStyle/>
          <a:p>
            <a:pPr marL="0" indent="0">
              <a:lnSpc>
                <a:spcPct val="120000"/>
              </a:lnSpc>
              <a:buNone/>
            </a:pPr>
            <a:r>
              <a:rPr lang="en-IN" sz="5900" dirty="0" smtClean="0"/>
              <a:t>        </a:t>
            </a:r>
            <a:r>
              <a:rPr lang="en-IN" sz="8600" b="1" dirty="0" smtClean="0">
                <a:solidFill>
                  <a:srgbClr val="FF0000"/>
                </a:solidFill>
              </a:rPr>
              <a:t>After </a:t>
            </a:r>
            <a:r>
              <a:rPr lang="en-IN" sz="8600" b="1" dirty="0">
                <a:solidFill>
                  <a:srgbClr val="FF0000"/>
                </a:solidFill>
              </a:rPr>
              <a:t>having </a:t>
            </a:r>
            <a:r>
              <a:rPr lang="en-IN" sz="8600" b="1" dirty="0" smtClean="0">
                <a:solidFill>
                  <a:srgbClr val="FF0000"/>
                </a:solidFill>
              </a:rPr>
              <a:t>reviewed the fact, do we have answers to……………. </a:t>
            </a:r>
          </a:p>
          <a:p>
            <a:pPr>
              <a:lnSpc>
                <a:spcPct val="120000"/>
              </a:lnSpc>
            </a:pPr>
            <a:r>
              <a:rPr lang="en-US" sz="8600" dirty="0" smtClean="0"/>
              <a:t>How important is our food?</a:t>
            </a:r>
            <a:endParaRPr lang="en-IN" sz="8600" dirty="0"/>
          </a:p>
          <a:p>
            <a:pPr>
              <a:lnSpc>
                <a:spcPct val="120000"/>
              </a:lnSpc>
            </a:pPr>
            <a:r>
              <a:rPr lang="en-IN" sz="8600" dirty="0"/>
              <a:t>Do we give </a:t>
            </a:r>
            <a:r>
              <a:rPr lang="en-IN" sz="8600" dirty="0" smtClean="0"/>
              <a:t>attention </a:t>
            </a:r>
            <a:r>
              <a:rPr lang="en-IN" sz="8600" dirty="0"/>
              <a:t>and importance to the demands of our body and mental health? </a:t>
            </a:r>
            <a:endParaRPr lang="en-IN" sz="8600" dirty="0" smtClean="0"/>
          </a:p>
          <a:p>
            <a:pPr>
              <a:lnSpc>
                <a:spcPct val="120000"/>
              </a:lnSpc>
            </a:pPr>
            <a:r>
              <a:rPr lang="en-IN" sz="8600" dirty="0" smtClean="0"/>
              <a:t>Do we </a:t>
            </a:r>
            <a:r>
              <a:rPr lang="en-IN" sz="8600" dirty="0"/>
              <a:t>give </a:t>
            </a:r>
            <a:r>
              <a:rPr lang="en-IN" sz="8600" dirty="0" smtClean="0"/>
              <a:t>attention </a:t>
            </a:r>
            <a:r>
              <a:rPr lang="en-IN" sz="8600" dirty="0"/>
              <a:t>and importance to our </a:t>
            </a:r>
            <a:r>
              <a:rPr lang="en-IN" sz="8600" dirty="0" smtClean="0"/>
              <a:t>food? </a:t>
            </a:r>
          </a:p>
          <a:p>
            <a:pPr>
              <a:lnSpc>
                <a:spcPct val="120000"/>
              </a:lnSpc>
            </a:pPr>
            <a:r>
              <a:rPr lang="en-IN" sz="8600" dirty="0" smtClean="0"/>
              <a:t>What </a:t>
            </a:r>
            <a:r>
              <a:rPr lang="en-IN" sz="8600" dirty="0"/>
              <a:t>would </a:t>
            </a:r>
            <a:r>
              <a:rPr lang="en-IN" sz="8600" dirty="0" smtClean="0"/>
              <a:t>we </a:t>
            </a:r>
            <a:r>
              <a:rPr lang="en-IN" sz="8600" dirty="0"/>
              <a:t>do to become more aware of the importance of what </a:t>
            </a:r>
            <a:r>
              <a:rPr lang="en-IN" sz="8600" dirty="0" smtClean="0"/>
              <a:t>we </a:t>
            </a:r>
            <a:r>
              <a:rPr lang="en-IN" sz="8600" dirty="0"/>
              <a:t>eat at all </a:t>
            </a:r>
            <a:r>
              <a:rPr lang="en-IN" sz="8600" dirty="0" smtClean="0"/>
              <a:t>times?</a:t>
            </a:r>
          </a:p>
          <a:p>
            <a:pPr marL="0" indent="0">
              <a:lnSpc>
                <a:spcPct val="120000"/>
              </a:lnSpc>
              <a:buNone/>
            </a:pPr>
            <a:endParaRPr lang="en-IN" sz="5900" dirty="0" smtClean="0"/>
          </a:p>
          <a:p>
            <a:pPr marL="0" indent="0">
              <a:lnSpc>
                <a:spcPct val="120000"/>
              </a:lnSpc>
              <a:buNone/>
            </a:pPr>
            <a:endParaRPr lang="en-IN" sz="4300" dirty="0"/>
          </a:p>
          <a:p>
            <a:pPr marL="0" indent="0">
              <a:lnSpc>
                <a:spcPct val="120000"/>
              </a:lnSpc>
              <a:buNone/>
            </a:pPr>
            <a:endParaRPr lang="en-IN" sz="4300" dirty="0" smtClean="0"/>
          </a:p>
          <a:p>
            <a:pPr>
              <a:lnSpc>
                <a:spcPct val="120000"/>
              </a:lnSpc>
            </a:pPr>
            <a:endParaRPr lang="en-IN" sz="4300" dirty="0" smtClean="0"/>
          </a:p>
          <a:p>
            <a:pPr>
              <a:lnSpc>
                <a:spcPct val="120000"/>
              </a:lnSpc>
            </a:pPr>
            <a:endParaRPr lang="en-IN" sz="4300" dirty="0"/>
          </a:p>
          <a:p>
            <a:pPr>
              <a:lnSpc>
                <a:spcPct val="120000"/>
              </a:lnSpc>
            </a:pPr>
            <a:r>
              <a:rPr lang="en-IN" sz="11200" dirty="0" smtClean="0"/>
              <a:t>The </a:t>
            </a:r>
            <a:r>
              <a:rPr lang="en-IN" sz="11200" dirty="0"/>
              <a:t>bottom line is that you have the power to maintain and improve your health, and reduce your risk of disease. </a:t>
            </a:r>
            <a:endParaRPr lang="en-IN" sz="11200" dirty="0" smtClean="0"/>
          </a:p>
          <a:p>
            <a:pPr marL="0" indent="0">
              <a:lnSpc>
                <a:spcPct val="120000"/>
              </a:lnSpc>
              <a:buNone/>
            </a:pPr>
            <a:r>
              <a:rPr lang="en-IN" sz="11200" dirty="0"/>
              <a:t> </a:t>
            </a:r>
            <a:r>
              <a:rPr lang="en-IN" sz="11200" dirty="0" smtClean="0"/>
              <a:t>                    And </a:t>
            </a:r>
            <a:r>
              <a:rPr lang="en-IN" sz="11200" dirty="0"/>
              <a:t>IT’S NEVER LATE TO MAKE A CHANGE.</a:t>
            </a:r>
            <a:br>
              <a:rPr lang="en-IN" sz="11200" dirty="0"/>
            </a:br>
            <a:r>
              <a:rPr lang="en-IN" sz="11200" dirty="0" smtClean="0"/>
              <a:t>The </a:t>
            </a:r>
            <a:r>
              <a:rPr lang="en-IN" sz="11200" dirty="0"/>
              <a:t>solution</a:t>
            </a:r>
            <a:r>
              <a:rPr lang="en-IN" sz="11200" dirty="0" smtClean="0"/>
              <a:t>…..</a:t>
            </a:r>
          </a:p>
          <a:p>
            <a:pPr marL="0" indent="0">
              <a:buNone/>
            </a:pPr>
            <a:r>
              <a:rPr lang="en-IN" sz="11200" dirty="0"/>
              <a:t/>
            </a:r>
            <a:br>
              <a:rPr lang="en-IN" sz="11200" dirty="0"/>
            </a:br>
            <a:r>
              <a:rPr lang="en-IN" sz="11200" dirty="0"/>
              <a:t>Nutrition is a tool that will take care of your health easily</a:t>
            </a:r>
            <a:br>
              <a:rPr lang="en-IN" sz="11200" dirty="0"/>
            </a:br>
            <a:endParaRPr lang="en-IN" sz="11200" dirty="0"/>
          </a:p>
        </p:txBody>
      </p:sp>
      <p:pic>
        <p:nvPicPr>
          <p:cNvPr id="6" name="Picture 5"/>
          <p:cNvPicPr>
            <a:picLocks noChangeAspect="1"/>
          </p:cNvPicPr>
          <p:nvPr/>
        </p:nvPicPr>
        <p:blipFill>
          <a:blip r:embed="rId2"/>
          <a:stretch>
            <a:fillRect/>
          </a:stretch>
        </p:blipFill>
        <p:spPr>
          <a:xfrm>
            <a:off x="9734550" y="2287140"/>
            <a:ext cx="1181100" cy="1495425"/>
          </a:xfrm>
          <a:prstGeom prst="rect">
            <a:avLst/>
          </a:prstGeom>
        </p:spPr>
      </p:pic>
    </p:spTree>
    <p:extLst>
      <p:ext uri="{BB962C8B-B14F-4D97-AF65-F5344CB8AC3E}">
        <p14:creationId xmlns:p14="http://schemas.microsoft.com/office/powerpoint/2010/main" val="41205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1" presetClass="path" presetSubtype="0" accel="50000" decel="50000" fill="hold" nodeType="clickEffect">
                                  <p:stCondLst>
                                    <p:cond delay="0"/>
                                  </p:stCondLst>
                                  <p:childTnLst>
                                    <p:animMotion origin="layout" path="M 5E-6 -2.59259E-6 C 0.06902 -2.59259E-6 0.12501 0.05602 0.12501 0.125 C 0.12501 0.19398 0.06902 0.25 5E-6 0.25 C -0.06901 0.25 -0.125 0.19398 -0.125 0.125 C -0.125 0.05602 -0.06901 -2.59259E-6 5E-6 -2.59259E-6 Z " pathEditMode="relative" rAng="0" ptsTypes="AAAAA">
                                      <p:cBhvr>
                                        <p:cTn id="44" dur="2000" fill="hold"/>
                                        <p:tgtEl>
                                          <p:spTgt spid="6"/>
                                        </p:tgtEl>
                                        <p:attrNameLst>
                                          <p:attrName>ppt_x</p:attrName>
                                          <p:attrName>ppt_y</p:attrName>
                                        </p:attrNameLst>
                                      </p:cBhvr>
                                      <p:rCtr x="0" y="12500"/>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975</Words>
  <Application>Microsoft Office PowerPoint</Application>
  <PresentationFormat>Widescreen</PresentationFormat>
  <Paragraphs>82</Paragraphs>
  <Slides>19</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Calibri Light</vt:lpstr>
      <vt:lpstr>Corbel Light</vt:lpstr>
      <vt:lpstr>Georgia</vt:lpstr>
      <vt:lpstr>Helvetica</vt:lpstr>
      <vt:lpstr>Mangal</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Geetanjali Gokhale - Ashtekar</dc:creator>
  <cp:lastModifiedBy>Ketakee Durve (Dr.)</cp:lastModifiedBy>
  <cp:revision>57</cp:revision>
  <dcterms:created xsi:type="dcterms:W3CDTF">2022-12-10T05:13:31Z</dcterms:created>
  <dcterms:modified xsi:type="dcterms:W3CDTF">2023-07-21T07:55:35Z</dcterms:modified>
</cp:coreProperties>
</file>